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84" d="100"/>
          <a:sy n="84" d="100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notesMaster" Target="notesMasters/notesMaster1.xml" /><Relationship Id="rId92" Type="http://schemas.openxmlformats.org/officeDocument/2006/relationships/viewProps" Target="viewProps.xml" /><Relationship Id="rId9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94" Type="http://schemas.openxmlformats.org/officeDocument/2006/relationships/tableStyles" Target="tableStyles.xml" /><Relationship Id="rId93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?>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?>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?>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?>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?>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?>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?>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?>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?>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?>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?>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?>
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?>
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_rels/notesSlide23.xml.rels><?xml version="1.0" encoding="UTF-8"?>
<Relationships xmlns="http://schemas.openxmlformats.org/package/2006/relationships"><Relationship Id="rId2" Type="http://schemas.openxmlformats.org/officeDocument/2006/relationships/slide" Target="../slides/slide24.xml" /><Relationship Id="rId1" Type="http://schemas.openxmlformats.org/officeDocument/2006/relationships/notesMaster" Target="../notesMasters/notesMaster1.xml" /></Relationships>
</file>

<file path=ppt/notesSlides/_rels/notesSlide24.xml.rels><?xml version="1.0" encoding="UTF-8"?>
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25.xml.rels><?xml version="1.0" encoding="UTF-8"?>
<Relationships xmlns="http://schemas.openxmlformats.org/package/2006/relationships"><Relationship Id="rId2" Type="http://schemas.openxmlformats.org/officeDocument/2006/relationships/slide" Target="../slides/slide26.xml" /><Relationship Id="rId1" Type="http://schemas.openxmlformats.org/officeDocument/2006/relationships/notesMaster" Target="../notesMasters/notesMaster1.xml" /></Relationships>
</file>

<file path=ppt/notesSlides/_rels/notesSlide26.xml.rels><?xml version="1.0" encoding="UTF-8"?>
<Relationships xmlns="http://schemas.openxmlformats.org/package/2006/relationships"><Relationship Id="rId2" Type="http://schemas.openxmlformats.org/officeDocument/2006/relationships/slide" Target="../slides/slide27.xml" /><Relationship Id="rId1" Type="http://schemas.openxmlformats.org/officeDocument/2006/relationships/notesMaster" Target="../notesMasters/notesMaster1.xml" /></Relationships>
</file>

<file path=ppt/notesSlides/_rels/notesSlide27.xml.rels><?xml version="1.0" encoding="UTF-8"?>
<Relationships xmlns="http://schemas.openxmlformats.org/package/2006/relationships"><Relationship Id="rId2" Type="http://schemas.openxmlformats.org/officeDocument/2006/relationships/slide" Target="../slides/slide28.xml" /><Relationship Id="rId1" Type="http://schemas.openxmlformats.org/officeDocument/2006/relationships/notesMaster" Target="../notesMasters/notesMaster1.xml" /></Relationships>
</file>

<file path=ppt/notesSlides/_rels/notesSlide28.xml.rels><?xml version="1.0" encoding="UTF-8"?>
<Relationships xmlns="http://schemas.openxmlformats.org/package/2006/relationships"><Relationship Id="rId2" Type="http://schemas.openxmlformats.org/officeDocument/2006/relationships/slide" Target="../slides/slide29.xml" /><Relationship Id="rId1" Type="http://schemas.openxmlformats.org/officeDocument/2006/relationships/notesMaster" Target="../notesMasters/notesMaster1.xml" /></Relationships>
</file>

<file path=ppt/notesSlides/_rels/notesSlide29.xml.rels><?xml version="1.0" encoding="UTF-8"?>
<Relationships xmlns="http://schemas.openxmlformats.org/package/2006/relationships"><Relationship Id="rId2" Type="http://schemas.openxmlformats.org/officeDocument/2006/relationships/slide" Target="../slides/slide30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30.xml.rels><?xml version="1.0" encoding="UTF-8"?>
<Relationships xmlns="http://schemas.openxmlformats.org/package/2006/relationships"><Relationship Id="rId2" Type="http://schemas.openxmlformats.org/officeDocument/2006/relationships/slide" Target="../slides/slide31.xml" /><Relationship Id="rId1" Type="http://schemas.openxmlformats.org/officeDocument/2006/relationships/notesMaster" Target="../notesMasters/notesMaster1.xml" /></Relationships>
</file>

<file path=ppt/notesSlides/_rels/notesSlide31.xml.rels><?xml version="1.0" encoding="UTF-8"?>
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32.xml.rels><?xml version="1.0" encoding="UTF-8"?>
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33.xml.rels><?xml version="1.0" encoding="UTF-8"?>
<Relationships xmlns="http://schemas.openxmlformats.org/package/2006/relationships"><Relationship Id="rId2" Type="http://schemas.openxmlformats.org/officeDocument/2006/relationships/slide" Target="../slides/slide34.xml" /><Relationship Id="rId1" Type="http://schemas.openxmlformats.org/officeDocument/2006/relationships/notesMaster" Target="../notesMasters/notesMaster1.xml" /></Relationships>
</file>

<file path=ppt/notesSlides/_rels/notesSlide34.xml.rels><?xml version="1.0" encoding="UTF-8"?>
<Relationships xmlns="http://schemas.openxmlformats.org/package/2006/relationships"><Relationship Id="rId2" Type="http://schemas.openxmlformats.org/officeDocument/2006/relationships/slide" Target="../slides/slide35.xml" /><Relationship Id="rId1" Type="http://schemas.openxmlformats.org/officeDocument/2006/relationships/notesMaster" Target="../notesMasters/notesMaster1.xml" /></Relationships>
</file>

<file path=ppt/notesSlides/_rels/notesSlide35.xml.rels><?xml version="1.0" encoding="UTF-8"?>
<Relationships xmlns="http://schemas.openxmlformats.org/package/2006/relationships"><Relationship Id="rId2" Type="http://schemas.openxmlformats.org/officeDocument/2006/relationships/slide" Target="../slides/slide36.xml" /><Relationship Id="rId1" Type="http://schemas.openxmlformats.org/officeDocument/2006/relationships/notesMaster" Target="../notesMasters/notesMaster1.xml" /></Relationships>
</file>

<file path=ppt/notesSlides/_rels/notesSlide36.xml.rels><?xml version="1.0" encoding="UTF-8"?>
<Relationships xmlns="http://schemas.openxmlformats.org/package/2006/relationships"><Relationship Id="rId2" Type="http://schemas.openxmlformats.org/officeDocument/2006/relationships/slide" Target="../slides/slide37.xml" /><Relationship Id="rId1" Type="http://schemas.openxmlformats.org/officeDocument/2006/relationships/notesMaster" Target="../notesMasters/notesMaster1.xml" /></Relationships>
</file>

<file path=ppt/notesSlides/_rels/notesSlide37.xml.rels><?xml version="1.0" encoding="UTF-8"?>
<Relationships xmlns="http://schemas.openxmlformats.org/package/2006/relationships"><Relationship Id="rId2" Type="http://schemas.openxmlformats.org/officeDocument/2006/relationships/slide" Target="../slides/slide38.xml" /><Relationship Id="rId1" Type="http://schemas.openxmlformats.org/officeDocument/2006/relationships/notesMaster" Target="../notesMasters/notesMaster1.xml" /></Relationships>
</file>

<file path=ppt/notesSlides/_rels/notesSlide38.xml.rels><?xml version="1.0" encoding="UTF-8"?>
<Relationships xmlns="http://schemas.openxmlformats.org/package/2006/relationships"><Relationship Id="rId2" Type="http://schemas.openxmlformats.org/officeDocument/2006/relationships/slide" Target="../slides/slide39.xml" /><Relationship Id="rId1" Type="http://schemas.openxmlformats.org/officeDocument/2006/relationships/notesMaster" Target="../notesMasters/notesMaster1.xml" /></Relationships>
</file>

<file path=ppt/notesSlides/_rels/notesSlide39.xml.rels><?xml version="1.0" encoding="UTF-8"?>
<Relationships xmlns="http://schemas.openxmlformats.org/package/2006/relationships"><Relationship Id="rId2" Type="http://schemas.openxmlformats.org/officeDocument/2006/relationships/slide" Target="../slides/slide40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40.xml.rels><?xml version="1.0" encoding="UTF-8"?>
<Relationships xmlns="http://schemas.openxmlformats.org/package/2006/relationships"><Relationship Id="rId2" Type="http://schemas.openxmlformats.org/officeDocument/2006/relationships/slide" Target="../slides/slide41.xml" /><Relationship Id="rId1" Type="http://schemas.openxmlformats.org/officeDocument/2006/relationships/notesMaster" Target="../notesMasters/notesMaster1.xml" /></Relationships>
</file>

<file path=ppt/notesSlides/_rels/notesSlide41.xml.rels><?xml version="1.0" encoding="UTF-8"?>
<Relationships xmlns="http://schemas.openxmlformats.org/package/2006/relationships"><Relationship Id="rId2" Type="http://schemas.openxmlformats.org/officeDocument/2006/relationships/slide" Target="../slides/slide42.xml" /><Relationship Id="rId1" Type="http://schemas.openxmlformats.org/officeDocument/2006/relationships/notesMaster" Target="../notesMasters/notesMaster1.xml" /></Relationships>
</file>

<file path=ppt/notesSlides/_rels/notesSlide42.xml.rels><?xml version="1.0" encoding="UTF-8"?>
<Relationships xmlns="http://schemas.openxmlformats.org/package/2006/relationships"><Relationship Id="rId2" Type="http://schemas.openxmlformats.org/officeDocument/2006/relationships/slide" Target="../slides/slide43.xml" /><Relationship Id="rId1" Type="http://schemas.openxmlformats.org/officeDocument/2006/relationships/notesMaster" Target="../notesMasters/notesMaster1.xml" /></Relationships>
</file>

<file path=ppt/notesSlides/_rels/notesSlide43.xml.rels><?xml version="1.0" encoding="UTF-8"?>
<Relationships xmlns="http://schemas.openxmlformats.org/package/2006/relationships"><Relationship Id="rId2" Type="http://schemas.openxmlformats.org/officeDocument/2006/relationships/slide" Target="../slides/slide44.xml" /><Relationship Id="rId1" Type="http://schemas.openxmlformats.org/officeDocument/2006/relationships/notesMaster" Target="../notesMasters/notesMaster1.xml" /></Relationships>
</file>

<file path=ppt/notesSlides/_rels/notesSlide44.xml.rels><?xml version="1.0" encoding="UTF-8"?>
<Relationships xmlns="http://schemas.openxmlformats.org/package/2006/relationships"><Relationship Id="rId2" Type="http://schemas.openxmlformats.org/officeDocument/2006/relationships/slide" Target="../slides/slide45.xml" /><Relationship Id="rId1" Type="http://schemas.openxmlformats.org/officeDocument/2006/relationships/notesMaster" Target="../notesMasters/notesMaster1.xml" /></Relationships>
</file>

<file path=ppt/notesSlides/_rels/notesSlide45.xml.rels><?xml version="1.0" encoding="UTF-8"?>
<Relationships xmlns="http://schemas.openxmlformats.org/package/2006/relationships"><Relationship Id="rId2" Type="http://schemas.openxmlformats.org/officeDocument/2006/relationships/slide" Target="../slides/slide46.xml" /><Relationship Id="rId1" Type="http://schemas.openxmlformats.org/officeDocument/2006/relationships/notesMaster" Target="../notesMasters/notesMaster1.xml" /></Relationships>
</file>

<file path=ppt/notesSlides/_rels/notesSlide46.xml.rels><?xml version="1.0" encoding="UTF-8"?>
<Relationships xmlns="http://schemas.openxmlformats.org/package/2006/relationships"><Relationship Id="rId2" Type="http://schemas.openxmlformats.org/officeDocument/2006/relationships/slide" Target="../slides/slide47.xml" /><Relationship Id="rId1" Type="http://schemas.openxmlformats.org/officeDocument/2006/relationships/notesMaster" Target="../notesMasters/notesMaster1.xml" /></Relationships>
</file>

<file path=ppt/notesSlides/_rels/notesSlide47.xml.rels><?xml version="1.0" encoding="UTF-8"?>
<Relationships xmlns="http://schemas.openxmlformats.org/package/2006/relationships"><Relationship Id="rId2" Type="http://schemas.openxmlformats.org/officeDocument/2006/relationships/slide" Target="../slides/slide48.xml" /><Relationship Id="rId1" Type="http://schemas.openxmlformats.org/officeDocument/2006/relationships/notesMaster" Target="../notesMasters/notesMaster1.xml" /></Relationships>
</file>

<file path=ppt/notesSlides/_rels/notesSlide48.xml.rels><?xml version="1.0" encoding="UTF-8"?>
<Relationships xmlns="http://schemas.openxmlformats.org/package/2006/relationships"><Relationship Id="rId2" Type="http://schemas.openxmlformats.org/officeDocument/2006/relationships/slide" Target="../slides/slide49.xml" /><Relationship Id="rId1" Type="http://schemas.openxmlformats.org/officeDocument/2006/relationships/notesMaster" Target="../notesMasters/notesMaster1.xml" /></Relationships>
</file>

<file path=ppt/notesSlides/_rels/notesSlide49.xml.rels><?xml version="1.0" encoding="UTF-8"?>
<Relationships xmlns="http://schemas.openxmlformats.org/package/2006/relationships"><Relationship Id="rId2" Type="http://schemas.openxmlformats.org/officeDocument/2006/relationships/slide" Target="../slides/slide50.xml" /><Relationship Id="rId1" Type="http://schemas.openxmlformats.org/officeDocument/2006/relationships/notesMaster" Target="../notesMasters/notesMaster1.xml" /></Relationships>
</file>

<file path=ppt/notesSlides/_rels/notesSlide5.xml.rels><?xml version="1.0" encoding="UTF-8"?>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50.xml.rels><?xml version="1.0" encoding="UTF-8"?>
<Relationships xmlns="http://schemas.openxmlformats.org/package/2006/relationships"><Relationship Id="rId2" Type="http://schemas.openxmlformats.org/officeDocument/2006/relationships/slide" Target="../slides/slide51.xml" /><Relationship Id="rId1" Type="http://schemas.openxmlformats.org/officeDocument/2006/relationships/notesMaster" Target="../notesMasters/notesMaster1.xml" /></Relationships>
</file>

<file path=ppt/notesSlides/_rels/notesSlide51.xml.rels><?xml version="1.0" encoding="UTF-8"?>
<Relationships xmlns="http://schemas.openxmlformats.org/package/2006/relationships"><Relationship Id="rId2" Type="http://schemas.openxmlformats.org/officeDocument/2006/relationships/slide" Target="../slides/slide52.xml" /><Relationship Id="rId1" Type="http://schemas.openxmlformats.org/officeDocument/2006/relationships/notesMaster" Target="../notesMasters/notesMaster1.xml" /></Relationships>
</file>

<file path=ppt/notesSlides/_rels/notesSlide52.xml.rels><?xml version="1.0" encoding="UTF-8"?>
<Relationships xmlns="http://schemas.openxmlformats.org/package/2006/relationships"><Relationship Id="rId2" Type="http://schemas.openxmlformats.org/officeDocument/2006/relationships/slide" Target="../slides/slide53.xml" /><Relationship Id="rId1" Type="http://schemas.openxmlformats.org/officeDocument/2006/relationships/notesMaster" Target="../notesMasters/notesMaster1.xml" /></Relationships>
</file>

<file path=ppt/notesSlides/_rels/notesSlide53.xml.rels><?xml version="1.0" encoding="UTF-8"?>
<Relationships xmlns="http://schemas.openxmlformats.org/package/2006/relationships"><Relationship Id="rId2" Type="http://schemas.openxmlformats.org/officeDocument/2006/relationships/slide" Target="../slides/slide54.xml" /><Relationship Id="rId1" Type="http://schemas.openxmlformats.org/officeDocument/2006/relationships/notesMaster" Target="../notesMasters/notesMaster1.xml" /></Relationships>
</file>

<file path=ppt/notesSlides/_rels/notesSlide54.xml.rels><?xml version="1.0" encoding="UTF-8"?>
<Relationships xmlns="http://schemas.openxmlformats.org/package/2006/relationships"><Relationship Id="rId2" Type="http://schemas.openxmlformats.org/officeDocument/2006/relationships/slide" Target="../slides/slide55.xml" /><Relationship Id="rId1" Type="http://schemas.openxmlformats.org/officeDocument/2006/relationships/notesMaster" Target="../notesMasters/notesMaster1.xml" /></Relationships>
</file>

<file path=ppt/notesSlides/_rels/notesSlide55.xml.rels><?xml version="1.0" encoding="UTF-8"?>
<Relationships xmlns="http://schemas.openxmlformats.org/package/2006/relationships"><Relationship Id="rId2" Type="http://schemas.openxmlformats.org/officeDocument/2006/relationships/slide" Target="../slides/slide56.xml" /><Relationship Id="rId1" Type="http://schemas.openxmlformats.org/officeDocument/2006/relationships/notesMaster" Target="../notesMasters/notesMaster1.xml" /></Relationships>
</file>

<file path=ppt/notesSlides/_rels/notesSlide56.xml.rels><?xml version="1.0" encoding="UTF-8"?>
<Relationships xmlns="http://schemas.openxmlformats.org/package/2006/relationships"><Relationship Id="rId2" Type="http://schemas.openxmlformats.org/officeDocument/2006/relationships/slide" Target="../slides/slide57.xml" /><Relationship Id="rId1" Type="http://schemas.openxmlformats.org/officeDocument/2006/relationships/notesMaster" Target="../notesMasters/notesMaster1.xml" /></Relationships>
</file>

<file path=ppt/notesSlides/_rels/notesSlide57.xml.rels><?xml version="1.0" encoding="UTF-8"?>
<Relationships xmlns="http://schemas.openxmlformats.org/package/2006/relationships"><Relationship Id="rId2" Type="http://schemas.openxmlformats.org/officeDocument/2006/relationships/slide" Target="../slides/slide58.xml" /><Relationship Id="rId1" Type="http://schemas.openxmlformats.org/officeDocument/2006/relationships/notesMaster" Target="../notesMasters/notesMaster1.xml" /></Relationships>
</file>

<file path=ppt/notesSlides/_rels/notesSlide58.xml.rels><?xml version="1.0" encoding="UTF-8"?>
<Relationships xmlns="http://schemas.openxmlformats.org/package/2006/relationships"><Relationship Id="rId2" Type="http://schemas.openxmlformats.org/officeDocument/2006/relationships/slide" Target="../slides/slide59.xml" /><Relationship Id="rId1" Type="http://schemas.openxmlformats.org/officeDocument/2006/relationships/notesMaster" Target="../notesMasters/notesMaster1.xml" /></Relationships>
</file>

<file path=ppt/notesSlides/_rels/notesSlide59.xml.rels><?xml version="1.0" encoding="UTF-8"?>
<Relationships xmlns="http://schemas.openxmlformats.org/package/2006/relationships"><Relationship Id="rId2" Type="http://schemas.openxmlformats.org/officeDocument/2006/relationships/slide" Target="../slides/slide60.xml" /><Relationship Id="rId1" Type="http://schemas.openxmlformats.org/officeDocument/2006/relationships/notesMaster" Target="../notesMasters/notesMaster1.xml" /></Relationships>
</file>

<file path=ppt/notesSlides/_rels/notesSlide6.xml.rels><?xml version="1.0" encoding="UTF-8"?>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60.xml.rels><?xml version="1.0" encoding="UTF-8"?>
<Relationships xmlns="http://schemas.openxmlformats.org/package/2006/relationships"><Relationship Id="rId2" Type="http://schemas.openxmlformats.org/officeDocument/2006/relationships/slide" Target="../slides/slide61.xml" /><Relationship Id="rId1" Type="http://schemas.openxmlformats.org/officeDocument/2006/relationships/notesMaster" Target="../notesMasters/notesMaster1.xml" /></Relationships>
</file>

<file path=ppt/notesSlides/_rels/notesSlide61.xml.rels><?xml version="1.0" encoding="UTF-8"?>
<Relationships xmlns="http://schemas.openxmlformats.org/package/2006/relationships"><Relationship Id="rId2" Type="http://schemas.openxmlformats.org/officeDocument/2006/relationships/slide" Target="../slides/slide62.xml" /><Relationship Id="rId1" Type="http://schemas.openxmlformats.org/officeDocument/2006/relationships/notesMaster" Target="../notesMasters/notesMaster1.xml" /></Relationships>
</file>

<file path=ppt/notesSlides/_rels/notesSlide62.xml.rels><?xml version="1.0" encoding="UTF-8"?>
<Relationships xmlns="http://schemas.openxmlformats.org/package/2006/relationships"><Relationship Id="rId2" Type="http://schemas.openxmlformats.org/officeDocument/2006/relationships/slide" Target="../slides/slide63.xml" /><Relationship Id="rId1" Type="http://schemas.openxmlformats.org/officeDocument/2006/relationships/notesMaster" Target="../notesMasters/notesMaster1.xml" /></Relationships>
</file>

<file path=ppt/notesSlides/_rels/notesSlide63.xml.rels><?xml version="1.0" encoding="UTF-8"?>
<Relationships xmlns="http://schemas.openxmlformats.org/package/2006/relationships"><Relationship Id="rId2" Type="http://schemas.openxmlformats.org/officeDocument/2006/relationships/slide" Target="../slides/slide64.xml" /><Relationship Id="rId1" Type="http://schemas.openxmlformats.org/officeDocument/2006/relationships/notesMaster" Target="../notesMasters/notesMaster1.xml" /></Relationships>
</file>

<file path=ppt/notesSlides/_rels/notesSlide64.xml.rels><?xml version="1.0" encoding="UTF-8"?>
<Relationships xmlns="http://schemas.openxmlformats.org/package/2006/relationships"><Relationship Id="rId2" Type="http://schemas.openxmlformats.org/officeDocument/2006/relationships/slide" Target="../slides/slide65.xml" /><Relationship Id="rId1" Type="http://schemas.openxmlformats.org/officeDocument/2006/relationships/notesMaster" Target="../notesMasters/notesMaster1.xml" /></Relationships>
</file>

<file path=ppt/notesSlides/_rels/notesSlide65.xml.rels><?xml version="1.0" encoding="UTF-8"?>
<Relationships xmlns="http://schemas.openxmlformats.org/package/2006/relationships"><Relationship Id="rId2" Type="http://schemas.openxmlformats.org/officeDocument/2006/relationships/slide" Target="../slides/slide66.xml" /><Relationship Id="rId1" Type="http://schemas.openxmlformats.org/officeDocument/2006/relationships/notesMaster" Target="../notesMasters/notesMaster1.xml" /></Relationships>
</file>

<file path=ppt/notesSlides/_rels/notesSlide66.xml.rels><?xml version="1.0" encoding="UTF-8"?>
<Relationships xmlns="http://schemas.openxmlformats.org/package/2006/relationships"><Relationship Id="rId2" Type="http://schemas.openxmlformats.org/officeDocument/2006/relationships/slide" Target="../slides/slide67.xml" /><Relationship Id="rId1" Type="http://schemas.openxmlformats.org/officeDocument/2006/relationships/notesMaster" Target="../notesMasters/notesMaster1.xml" /></Relationships>
</file>

<file path=ppt/notesSlides/_rels/notesSlide67.xml.rels><?xml version="1.0" encoding="UTF-8"?>
<Relationships xmlns="http://schemas.openxmlformats.org/package/2006/relationships"><Relationship Id="rId2" Type="http://schemas.openxmlformats.org/officeDocument/2006/relationships/slide" Target="../slides/slide68.xml" /><Relationship Id="rId1" Type="http://schemas.openxmlformats.org/officeDocument/2006/relationships/notesMaster" Target="../notesMasters/notesMaster1.xml" /></Relationships>
</file>

<file path=ppt/notesSlides/_rels/notesSlide68.xml.rels><?xml version="1.0" encoding="UTF-8"?>
<Relationships xmlns="http://schemas.openxmlformats.org/package/2006/relationships"><Relationship Id="rId2" Type="http://schemas.openxmlformats.org/officeDocument/2006/relationships/slide" Target="../slides/slide69.xml" /><Relationship Id="rId1" Type="http://schemas.openxmlformats.org/officeDocument/2006/relationships/notesMaster" Target="../notesMasters/notesMaster1.xml" /></Relationships>
</file>

<file path=ppt/notesSlides/_rels/notesSlide69.xml.rels><?xml version="1.0" encoding="UTF-8"?>
<Relationships xmlns="http://schemas.openxmlformats.org/package/2006/relationships"><Relationship Id="rId2" Type="http://schemas.openxmlformats.org/officeDocument/2006/relationships/slide" Target="../slides/slide70.xml" /><Relationship Id="rId1" Type="http://schemas.openxmlformats.org/officeDocument/2006/relationships/notesMaster" Target="../notesMasters/notesMaster1.xml" /></Relationships>
</file>

<file path=ppt/notesSlides/_rels/notesSlide7.xml.rels><?xml version="1.0" encoding="UTF-8"?>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70.xml.rels><?xml version="1.0" encoding="UTF-8"?>
<Relationships xmlns="http://schemas.openxmlformats.org/package/2006/relationships"><Relationship Id="rId2" Type="http://schemas.openxmlformats.org/officeDocument/2006/relationships/slide" Target="../slides/slide71.xml" /><Relationship Id="rId1" Type="http://schemas.openxmlformats.org/officeDocument/2006/relationships/notesMaster" Target="../notesMasters/notesMaster1.xml" /></Relationships>
</file>

<file path=ppt/notesSlides/_rels/notesSlide71.xml.rels><?xml version="1.0" encoding="UTF-8"?>
<Relationships xmlns="http://schemas.openxmlformats.org/package/2006/relationships"><Relationship Id="rId2" Type="http://schemas.openxmlformats.org/officeDocument/2006/relationships/slide" Target="../slides/slide72.xml" /><Relationship Id="rId1" Type="http://schemas.openxmlformats.org/officeDocument/2006/relationships/notesMaster" Target="../notesMasters/notesMaster1.xml" /></Relationships>
</file>

<file path=ppt/notesSlides/_rels/notesSlide72.xml.rels><?xml version="1.0" encoding="UTF-8"?>
<Relationships xmlns="http://schemas.openxmlformats.org/package/2006/relationships"><Relationship Id="rId2" Type="http://schemas.openxmlformats.org/officeDocument/2006/relationships/slide" Target="../slides/slide73.xml" /><Relationship Id="rId1" Type="http://schemas.openxmlformats.org/officeDocument/2006/relationships/notesMaster" Target="../notesMasters/notesMaster1.xml" /></Relationships>
</file>

<file path=ppt/notesSlides/_rels/notesSlide73.xml.rels><?xml version="1.0" encoding="UTF-8"?>
<Relationships xmlns="http://schemas.openxmlformats.org/package/2006/relationships"><Relationship Id="rId2" Type="http://schemas.openxmlformats.org/officeDocument/2006/relationships/slide" Target="../slides/slide74.xml" /><Relationship Id="rId1" Type="http://schemas.openxmlformats.org/officeDocument/2006/relationships/notesMaster" Target="../notesMasters/notesMaster1.xml" /></Relationships>
</file>

<file path=ppt/notesSlides/_rels/notesSlide74.xml.rels><?xml version="1.0" encoding="UTF-8"?>
<Relationships xmlns="http://schemas.openxmlformats.org/package/2006/relationships"><Relationship Id="rId2" Type="http://schemas.openxmlformats.org/officeDocument/2006/relationships/slide" Target="../slides/slide75.xml" /><Relationship Id="rId1" Type="http://schemas.openxmlformats.org/officeDocument/2006/relationships/notesMaster" Target="../notesMasters/notesMaster1.xml" /></Relationships>
</file>

<file path=ppt/notesSlides/_rels/notesSlide75.xml.rels><?xml version="1.0" encoding="UTF-8"?>
<Relationships xmlns="http://schemas.openxmlformats.org/package/2006/relationships"><Relationship Id="rId2" Type="http://schemas.openxmlformats.org/officeDocument/2006/relationships/slide" Target="../slides/slide76.xml" /><Relationship Id="rId1" Type="http://schemas.openxmlformats.org/officeDocument/2006/relationships/notesMaster" Target="../notesMasters/notesMaster1.xml" /></Relationships>
</file>

<file path=ppt/notesSlides/_rels/notesSlide76.xml.rels><?xml version="1.0" encoding="UTF-8"?>
<Relationships xmlns="http://schemas.openxmlformats.org/package/2006/relationships"><Relationship Id="rId2" Type="http://schemas.openxmlformats.org/officeDocument/2006/relationships/slide" Target="../slides/slide77.xml" /><Relationship Id="rId1" Type="http://schemas.openxmlformats.org/officeDocument/2006/relationships/notesMaster" Target="../notesMasters/notesMaster1.xml" /></Relationships>
</file>

<file path=ppt/notesSlides/_rels/notesSlide77.xml.rels><?xml version="1.0" encoding="UTF-8"?>
<Relationships xmlns="http://schemas.openxmlformats.org/package/2006/relationships"><Relationship Id="rId2" Type="http://schemas.openxmlformats.org/officeDocument/2006/relationships/slide" Target="../slides/slide78.xml" /><Relationship Id="rId1" Type="http://schemas.openxmlformats.org/officeDocument/2006/relationships/notesMaster" Target="../notesMasters/notesMaster1.xml" /></Relationships>
</file>

<file path=ppt/notesSlides/_rels/notesSlide78.xml.rels><?xml version="1.0" encoding="UTF-8"?>
<Relationships xmlns="http://schemas.openxmlformats.org/package/2006/relationships"><Relationship Id="rId2" Type="http://schemas.openxmlformats.org/officeDocument/2006/relationships/slide" Target="../slides/slide79.xml" /><Relationship Id="rId1" Type="http://schemas.openxmlformats.org/officeDocument/2006/relationships/notesMaster" Target="../notesMasters/notesMaster1.xml" /></Relationships>
</file>

<file path=ppt/notesSlides/_rels/notesSlide79.xml.rels><?xml version="1.0" encoding="UTF-8"?>
<Relationships xmlns="http://schemas.openxmlformats.org/package/2006/relationships"><Relationship Id="rId2" Type="http://schemas.openxmlformats.org/officeDocument/2006/relationships/slide" Target="../slides/slide80.xml" /><Relationship Id="rId1" Type="http://schemas.openxmlformats.org/officeDocument/2006/relationships/notesMaster" Target="../notesMasters/notesMaster1.xml" /></Relationships>
</file>

<file path=ppt/notesSlides/_rels/notesSlide8.xml.rels><?xml version="1.0" encoding="UTF-8"?>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80.xml.rels><?xml version="1.0" encoding="UTF-8"?>
<Relationships xmlns="http://schemas.openxmlformats.org/package/2006/relationships"><Relationship Id="rId2" Type="http://schemas.openxmlformats.org/officeDocument/2006/relationships/slide" Target="../slides/slide81.xml" /><Relationship Id="rId1" Type="http://schemas.openxmlformats.org/officeDocument/2006/relationships/notesMaster" Target="../notesMasters/notesMaster1.xml" /></Relationships>
</file>

<file path=ppt/notesSlides/_rels/notesSlide81.xml.rels><?xml version="1.0" encoding="UTF-8"?>
<Relationships xmlns="http://schemas.openxmlformats.org/package/2006/relationships"><Relationship Id="rId2" Type="http://schemas.openxmlformats.org/officeDocument/2006/relationships/slide" Target="../slides/slide82.xml" /><Relationship Id="rId1" Type="http://schemas.openxmlformats.org/officeDocument/2006/relationships/notesMaster" Target="../notesMasters/notesMaster1.xml" /></Relationships>
</file>

<file path=ppt/notesSlides/_rels/notesSlide82.xml.rels><?xml version="1.0" encoding="UTF-8"?>
<Relationships xmlns="http://schemas.openxmlformats.org/package/2006/relationships"><Relationship Id="rId2" Type="http://schemas.openxmlformats.org/officeDocument/2006/relationships/slide" Target="../slides/slide83.xml" /><Relationship Id="rId1" Type="http://schemas.openxmlformats.org/officeDocument/2006/relationships/notesMaster" Target="../notesMasters/notesMaster1.xml" /></Relationships>
</file>

<file path=ppt/notesSlides/_rels/notesSlide83.xml.rels><?xml version="1.0" encoding="UTF-8"?>
<Relationships xmlns="http://schemas.openxmlformats.org/package/2006/relationships"><Relationship Id="rId2" Type="http://schemas.openxmlformats.org/officeDocument/2006/relationships/slide" Target="../slides/slide84.xml" /><Relationship Id="rId1" Type="http://schemas.openxmlformats.org/officeDocument/2006/relationships/notesMaster" Target="../notesMasters/notesMaster1.xml" /></Relationships>
</file>

<file path=ppt/notesSlides/_rels/notesSlide84.xml.rels><?xml version="1.0" encoding="UTF-8"?>
<Relationships xmlns="http://schemas.openxmlformats.org/package/2006/relationships"><Relationship Id="rId2" Type="http://schemas.openxmlformats.org/officeDocument/2006/relationships/slide" Target="../slides/slide85.xml" /><Relationship Id="rId1" Type="http://schemas.openxmlformats.org/officeDocument/2006/relationships/notesMaster" Target="../notesMasters/notesMaster1.xml" /></Relationships>
</file>

<file path=ppt/notesSlides/_rels/notesSlide85.xml.rels><?xml version="1.0" encoding="UTF-8"?>
<Relationships xmlns="http://schemas.openxmlformats.org/package/2006/relationships"><Relationship Id="rId2" Type="http://schemas.openxmlformats.org/officeDocument/2006/relationships/slide" Target="../slides/slide86.xml" /><Relationship Id="rId1" Type="http://schemas.openxmlformats.org/officeDocument/2006/relationships/notesMaster" Target="../notesMasters/notesMaster1.xml" /></Relationships>
</file>

<file path=ppt/notesSlides/_rels/notesSlide86.xml.rels><?xml version="1.0" encoding="UTF-8"?>
<Relationships xmlns="http://schemas.openxmlformats.org/package/2006/relationships"><Relationship Id="rId2" Type="http://schemas.openxmlformats.org/officeDocument/2006/relationships/slide" Target="../slides/slide87.xml" /><Relationship Id="rId1" Type="http://schemas.openxmlformats.org/officeDocument/2006/relationships/notesMaster" Target="../notesMasters/notesMaster1.xml" /></Relationships>
</file>

<file path=ppt/notesSlides/_rels/notesSlide87.xml.rels><?xml version="1.0" encoding="UTF-8"?>
<Relationships xmlns="http://schemas.openxmlformats.org/package/2006/relationships"><Relationship Id="rId2" Type="http://schemas.openxmlformats.org/officeDocument/2006/relationships/slide" Target="../slides/slide8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?>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objectives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week.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You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instead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start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hypothesis.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seems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lot</a:t>
            </a:r>
            <a:r>
              <a:rPr/>
              <a:t> </a:t>
            </a:r>
            <a:r>
              <a:rPr/>
              <a:t>better.</a:t>
            </a:r>
            <a:r>
              <a:rPr/>
              <a:t> </a:t>
            </a:r>
            <a:r>
              <a:rPr/>
              <a:t>Starting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set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putting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cart</a:t>
            </a:r>
            <a:r>
              <a:rPr/>
              <a:t> </a:t>
            </a:r>
            <a:r>
              <a:rPr/>
              <a:t>before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horse.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lot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</a:t>
            </a:r>
            <a:r>
              <a:rPr/>
              <a:t> </a:t>
            </a:r>
            <a:r>
              <a:rPr/>
              <a:t>guarantee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find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right</a:t>
            </a:r>
            <a:r>
              <a:rPr/>
              <a:t> </a:t>
            </a:r>
            <a:r>
              <a:rPr/>
              <a:t>data.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With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hypothesis,</a:t>
            </a:r>
            <a:r>
              <a:rPr/>
              <a:t> </a:t>
            </a:r>
            <a:r>
              <a:rPr/>
              <a:t>carefully</a:t>
            </a:r>
            <a:r>
              <a:rPr/>
              <a:t> </a:t>
            </a:r>
            <a:r>
              <a:rPr/>
              <a:t>list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inclusion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exclusion</a:t>
            </a:r>
            <a:r>
              <a:rPr/>
              <a:t> </a:t>
            </a:r>
            <a:r>
              <a:rPr/>
              <a:t>criteria.</a:t>
            </a:r>
            <a:r>
              <a:rPr/>
              <a:t> </a:t>
            </a:r>
            <a:r>
              <a:rPr/>
              <a:t>List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important</a:t>
            </a:r>
            <a:r>
              <a:rPr/>
              <a:t> </a:t>
            </a:r>
            <a:r>
              <a:rPr/>
              <a:t>variables: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variable,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independent</a:t>
            </a:r>
            <a:r>
              <a:rPr/>
              <a:t> </a:t>
            </a:r>
            <a:r>
              <a:rPr/>
              <a:t>variables,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any</a:t>
            </a:r>
            <a:r>
              <a:rPr/>
              <a:t> </a:t>
            </a:r>
            <a:r>
              <a:rPr/>
              <a:t>covariates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adjust</a:t>
            </a:r>
            <a:r>
              <a:rPr/>
              <a:t> </a:t>
            </a:r>
            <a:r>
              <a:rPr/>
              <a:t>for.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Then</a:t>
            </a:r>
            <a:r>
              <a:rPr/>
              <a:t> </a:t>
            </a:r>
            <a:r>
              <a:rPr/>
              <a:t>start</a:t>
            </a:r>
            <a:r>
              <a:rPr/>
              <a:t> </a:t>
            </a:r>
            <a:r>
              <a:rPr/>
              <a:t>looking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candidate</a:t>
            </a:r>
            <a:r>
              <a:rPr/>
              <a:t> </a:t>
            </a:r>
            <a:r>
              <a:rPr/>
              <a:t>databases.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right</a:t>
            </a:r>
            <a:r>
              <a:rPr/>
              <a:t> </a:t>
            </a:r>
            <a:r>
              <a:rPr/>
              <a:t>patients.</a:t>
            </a:r>
            <a:r>
              <a:rPr/>
              <a:t> </a:t>
            </a:r>
            <a:r>
              <a:rPr/>
              <a:t>Especially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sure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database</a:t>
            </a:r>
            <a:r>
              <a:rPr/>
              <a:t> </a:t>
            </a:r>
            <a:r>
              <a:rPr/>
              <a:t>provides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good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group.</a:t>
            </a:r>
            <a:r>
              <a:rPr/>
              <a:t> </a:t>
            </a:r>
            <a:r>
              <a:rPr/>
              <a:t>Maybe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set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sick</a:t>
            </a:r>
            <a:r>
              <a:rPr/>
              <a:t> </a:t>
            </a:r>
            <a:r>
              <a:rPr/>
              <a:t>people,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healthy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group.</a:t>
            </a:r>
            <a:r>
              <a:rPr/>
              <a:t> </a:t>
            </a:r>
            <a:r>
              <a:rPr/>
              <a:t>There’s</a:t>
            </a:r>
            <a:r>
              <a:rPr/>
              <a:t> </a:t>
            </a:r>
            <a:r>
              <a:rPr/>
              <a:t>nothing</a:t>
            </a:r>
            <a:r>
              <a:rPr/>
              <a:t> </a:t>
            </a:r>
            <a:r>
              <a:rPr/>
              <a:t>worse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collecting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bunch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finding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did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comparison.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11</a:t>
            </a:fld>
            <a:endParaRPr lang="en-US"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Read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literature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papers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used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set.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identify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already</a:t>
            </a:r>
            <a:r>
              <a:rPr/>
              <a:t> </a:t>
            </a:r>
            <a:r>
              <a:rPr/>
              <a:t>been</a:t>
            </a:r>
            <a:r>
              <a:rPr/>
              <a:t> </a:t>
            </a:r>
            <a:r>
              <a:rPr/>
              <a:t>done.</a:t>
            </a:r>
            <a:r>
              <a:rPr/>
              <a:t> </a:t>
            </a:r>
            <a:r>
              <a:rPr/>
              <a:t>Probably</a:t>
            </a:r>
            <a:r>
              <a:rPr/>
              <a:t> </a:t>
            </a:r>
            <a:r>
              <a:rPr/>
              <a:t>not,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important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broader</a:t>
            </a:r>
            <a:r>
              <a:rPr/>
              <a:t> </a:t>
            </a:r>
            <a:r>
              <a:rPr/>
              <a:t>idea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done.</a:t>
            </a:r>
            <a:r>
              <a:rPr/>
              <a:t> </a:t>
            </a:r>
            <a:r>
              <a:rPr/>
              <a:t>You’ll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benefit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seeing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statistical</a:t>
            </a:r>
            <a:r>
              <a:rPr/>
              <a:t> </a:t>
            </a:r>
            <a:r>
              <a:rPr/>
              <a:t>models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researchers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chosen.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look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limitations</a:t>
            </a:r>
            <a:r>
              <a:rPr/>
              <a:t> </a:t>
            </a:r>
            <a:r>
              <a:rPr/>
              <a:t>mentioned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discussion</a:t>
            </a:r>
            <a:r>
              <a:rPr/>
              <a:t> </a:t>
            </a:r>
            <a:r>
              <a:rPr/>
              <a:t>section.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limitations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probably</a:t>
            </a:r>
            <a:r>
              <a:rPr/>
              <a:t> </a:t>
            </a:r>
            <a:r>
              <a:rPr/>
              <a:t>apply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</a:t>
            </a:fld>
            <a:endParaRPr lang="en-US"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These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slides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talk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gave</a:t>
            </a:r>
            <a:r>
              <a:rPr/>
              <a:t> </a:t>
            </a:r>
            <a:r>
              <a:rPr/>
              <a:t>last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graduate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seminar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pair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articles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am</a:t>
            </a:r>
            <a:r>
              <a:rPr/>
              <a:t> </a:t>
            </a:r>
            <a:r>
              <a:rPr/>
              <a:t>writing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Encyclopedia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Data.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articles</a:t>
            </a:r>
            <a:r>
              <a:rPr/>
              <a:t> </a:t>
            </a:r>
            <a:r>
              <a:rPr/>
              <a:t>cover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CDC</a:t>
            </a:r>
            <a:r>
              <a:rPr/>
              <a:t> </a:t>
            </a:r>
            <a:r>
              <a:rPr/>
              <a:t>(Centers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Disease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Prevention)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U.S</a:t>
            </a:r>
            <a:r>
              <a:rPr/>
              <a:t> </a:t>
            </a:r>
            <a:r>
              <a:rPr/>
              <a:t>Bureau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Census..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CDC</a:t>
            </a:r>
            <a:r>
              <a:rPr/>
              <a:t> </a:t>
            </a:r>
            <a:r>
              <a:rPr/>
              <a:t>responds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emerging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threats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conducts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track</a:t>
            </a:r>
            <a:r>
              <a:rPr/>
              <a:t> </a:t>
            </a:r>
            <a:r>
              <a:rPr/>
              <a:t>chronic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acute</a:t>
            </a:r>
            <a:r>
              <a:rPr/>
              <a:t> </a:t>
            </a:r>
            <a:r>
              <a:rPr/>
              <a:t>diseases.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talk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focus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CDC</a:t>
            </a:r>
            <a:r>
              <a:rPr/>
              <a:t> </a:t>
            </a:r>
            <a:r>
              <a:rPr/>
              <a:t>efforts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surveillance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nationwide</a:t>
            </a:r>
            <a:r>
              <a:rPr/>
              <a:t> </a:t>
            </a:r>
            <a:r>
              <a:rPr/>
              <a:t>cross</a:t>
            </a:r>
            <a:r>
              <a:rPr/>
              <a:t> </a:t>
            </a:r>
            <a:r>
              <a:rPr/>
              <a:t>sectional</a:t>
            </a:r>
            <a:r>
              <a:rPr/>
              <a:t> </a:t>
            </a:r>
            <a:r>
              <a:rPr/>
              <a:t>surveys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monitor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diverse</a:t>
            </a:r>
            <a:r>
              <a:rPr/>
              <a:t> </a:t>
            </a:r>
            <a:r>
              <a:rPr/>
              <a:t>populations.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13</a:t>
            </a:fld>
            <a:endParaRPr lang="en-US"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This</a:t>
            </a:r>
            <a:r>
              <a:rPr/>
              <a:t> </a:t>
            </a:r>
            <a:r>
              <a:rPr/>
              <a:t>paper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former</a:t>
            </a:r>
            <a:r>
              <a:rPr/>
              <a:t> </a:t>
            </a:r>
            <a:r>
              <a:rPr/>
              <a:t>director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CDC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excellent</a:t>
            </a:r>
            <a:r>
              <a:rPr/>
              <a:t> </a:t>
            </a:r>
            <a:r>
              <a:rPr/>
              <a:t>place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start.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talk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focus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CDC</a:t>
            </a:r>
            <a:r>
              <a:rPr/>
              <a:t> </a:t>
            </a:r>
            <a:r>
              <a:rPr/>
              <a:t>efforts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surveillance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nationwide</a:t>
            </a:r>
            <a:r>
              <a:rPr/>
              <a:t> </a:t>
            </a:r>
            <a:r>
              <a:rPr/>
              <a:t>cross</a:t>
            </a:r>
            <a:r>
              <a:rPr/>
              <a:t> </a:t>
            </a:r>
            <a:r>
              <a:rPr/>
              <a:t>sectional</a:t>
            </a:r>
            <a:r>
              <a:rPr/>
              <a:t> </a:t>
            </a:r>
            <a:r>
              <a:rPr/>
              <a:t>surveys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monitor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diverse</a:t>
            </a:r>
            <a:r>
              <a:rPr/>
              <a:t> </a:t>
            </a:r>
            <a:r>
              <a:rPr/>
              <a:t>populations</a:t>
            </a:r>
            <a:r>
              <a:rPr/>
              <a:t> </a:t>
            </a:r>
            <a:r>
              <a:rPr/>
              <a:t>(Frieden</a:t>
            </a:r>
            <a:r>
              <a:rPr/>
              <a:t> </a:t>
            </a:r>
            <a:r>
              <a:rPr/>
              <a:t>2017).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14</a:t>
            </a:fld>
            <a:endParaRPr lang="en-US"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National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Interview</a:t>
            </a:r>
            <a:r>
              <a:rPr/>
              <a:t> </a:t>
            </a:r>
            <a:r>
              <a:rPr/>
              <a:t>Survey</a:t>
            </a:r>
            <a:r>
              <a:rPr/>
              <a:t> </a:t>
            </a:r>
            <a:r>
              <a:rPr/>
              <a:t>(NHIS)</a:t>
            </a:r>
            <a:r>
              <a:rPr/>
              <a:t> </a:t>
            </a:r>
            <a:r>
              <a:rPr/>
              <a:t>conducts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person</a:t>
            </a:r>
            <a:r>
              <a:rPr/>
              <a:t> </a:t>
            </a:r>
            <a:r>
              <a:rPr/>
              <a:t>interviews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status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care</a:t>
            </a:r>
            <a:r>
              <a:rPr/>
              <a:t> </a:t>
            </a:r>
            <a:r>
              <a:rPr/>
              <a:t>access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35</a:t>
            </a:r>
            <a:r>
              <a:rPr/>
              <a:t> </a:t>
            </a:r>
            <a:r>
              <a:rPr/>
              <a:t>thousand</a:t>
            </a:r>
            <a:r>
              <a:rPr/>
              <a:t> </a:t>
            </a:r>
            <a:r>
              <a:rPr/>
              <a:t>households</a:t>
            </a:r>
            <a:r>
              <a:rPr/>
              <a:t> </a:t>
            </a:r>
            <a:r>
              <a:rPr/>
              <a:t>per</a:t>
            </a:r>
            <a:r>
              <a:rPr/>
              <a:t> </a:t>
            </a:r>
            <a:r>
              <a:rPr/>
              <a:t>year,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collected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household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whole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randomly</a:t>
            </a:r>
            <a:r>
              <a:rPr/>
              <a:t> </a:t>
            </a:r>
            <a:r>
              <a:rPr/>
              <a:t>selected</a:t>
            </a:r>
            <a:r>
              <a:rPr/>
              <a:t> </a:t>
            </a:r>
            <a:r>
              <a:rPr/>
              <a:t>adult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randomly</a:t>
            </a:r>
            <a:r>
              <a:rPr/>
              <a:t> </a:t>
            </a:r>
            <a:r>
              <a:rPr/>
              <a:t>selected</a:t>
            </a:r>
            <a:r>
              <a:rPr/>
              <a:t> </a:t>
            </a:r>
            <a:r>
              <a:rPr/>
              <a:t>child</a:t>
            </a:r>
            <a:r>
              <a:rPr/>
              <a:t> </a:t>
            </a:r>
            <a:r>
              <a:rPr/>
              <a:t>(if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available)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household</a:t>
            </a:r>
            <a:r>
              <a:rPr/>
              <a:t> </a:t>
            </a:r>
            <a:r>
              <a:rPr/>
              <a:t>(Parsons</a:t>
            </a:r>
            <a:r>
              <a:rPr/>
              <a:t> </a:t>
            </a:r>
            <a:r>
              <a:rPr/>
              <a:t>2014).</a:t>
            </a:r>
            <a:r>
              <a:rPr/>
              <a:t> </a:t>
            </a:r>
            <a:r>
              <a:rPr/>
              <a:t>NHIS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been</a:t>
            </a:r>
            <a:r>
              <a:rPr/>
              <a:t> </a:t>
            </a:r>
            <a:r>
              <a:rPr/>
              <a:t>used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assess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insurance</a:t>
            </a:r>
            <a:r>
              <a:rPr/>
              <a:t> </a:t>
            </a:r>
            <a:r>
              <a:rPr/>
              <a:t>coverage</a:t>
            </a:r>
            <a:r>
              <a:rPr/>
              <a:t> </a:t>
            </a:r>
            <a:r>
              <a:rPr/>
              <a:t>(Martinez</a:t>
            </a:r>
            <a:r>
              <a:rPr/>
              <a:t> </a:t>
            </a:r>
            <a:r>
              <a:rPr/>
              <a:t>2016),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effect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physical</a:t>
            </a:r>
            <a:r>
              <a:rPr/>
              <a:t> </a:t>
            </a:r>
            <a:r>
              <a:rPr/>
              <a:t>activity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(Carlson</a:t>
            </a:r>
            <a:r>
              <a:rPr/>
              <a:t> </a:t>
            </a:r>
            <a:r>
              <a:rPr/>
              <a:t>2016),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utilization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screening</a:t>
            </a:r>
            <a:r>
              <a:rPr/>
              <a:t> </a:t>
            </a:r>
            <a:r>
              <a:rPr/>
              <a:t>(White</a:t>
            </a:r>
            <a:r>
              <a:rPr/>
              <a:t> </a:t>
            </a:r>
            <a:r>
              <a:rPr/>
              <a:t>2017).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15</a:t>
            </a:fld>
            <a:endParaRPr lang="en-US"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National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Nutrition</a:t>
            </a:r>
            <a:r>
              <a:rPr/>
              <a:t> </a:t>
            </a:r>
            <a:r>
              <a:rPr/>
              <a:t>Examination</a:t>
            </a:r>
            <a:r>
              <a:rPr/>
              <a:t> </a:t>
            </a:r>
            <a:r>
              <a:rPr/>
              <a:t>Survey</a:t>
            </a:r>
            <a:r>
              <a:rPr/>
              <a:t> </a:t>
            </a:r>
            <a:r>
              <a:rPr/>
              <a:t>(NHANES)</a:t>
            </a:r>
            <a:r>
              <a:rPr/>
              <a:t> </a:t>
            </a:r>
            <a:r>
              <a:rPr/>
              <a:t>conducts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person</a:t>
            </a:r>
            <a:r>
              <a:rPr/>
              <a:t> </a:t>
            </a:r>
            <a:r>
              <a:rPr/>
              <a:t>interviews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diet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roughly</a:t>
            </a:r>
            <a:r>
              <a:rPr/>
              <a:t> </a:t>
            </a:r>
            <a:r>
              <a:rPr/>
              <a:t>five</a:t>
            </a:r>
            <a:r>
              <a:rPr/>
              <a:t> </a:t>
            </a:r>
            <a:r>
              <a:rPr/>
              <a:t>thousand</a:t>
            </a:r>
            <a:r>
              <a:rPr/>
              <a:t> </a:t>
            </a:r>
            <a:r>
              <a:rPr/>
              <a:t>participants</a:t>
            </a:r>
            <a:r>
              <a:rPr/>
              <a:t> </a:t>
            </a:r>
            <a:r>
              <a:rPr/>
              <a:t>per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combined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physical</a:t>
            </a:r>
            <a:r>
              <a:rPr/>
              <a:t> </a:t>
            </a:r>
            <a:r>
              <a:rPr/>
              <a:t>exam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each</a:t>
            </a:r>
            <a:r>
              <a:rPr/>
              <a:t> </a:t>
            </a:r>
            <a:r>
              <a:rPr/>
              <a:t>participant</a:t>
            </a:r>
            <a:r>
              <a:rPr/>
              <a:t> </a:t>
            </a:r>
            <a:r>
              <a:rPr/>
              <a:t>(Johnson</a:t>
            </a:r>
            <a:r>
              <a:rPr/>
              <a:t> </a:t>
            </a:r>
            <a:r>
              <a:rPr/>
              <a:t>2014).</a:t>
            </a:r>
            <a:r>
              <a:rPr/>
              <a:t> </a:t>
            </a:r>
            <a:r>
              <a:rPr/>
              <a:t>Sera,</a:t>
            </a:r>
            <a:r>
              <a:rPr/>
              <a:t> </a:t>
            </a:r>
            <a:r>
              <a:rPr/>
              <a:t>plasma,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urine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collected</a:t>
            </a:r>
            <a:r>
              <a:rPr/>
              <a:t> </a:t>
            </a:r>
            <a:r>
              <a:rPr/>
              <a:t>during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physical</a:t>
            </a:r>
            <a:r>
              <a:rPr/>
              <a:t> </a:t>
            </a:r>
            <a:r>
              <a:rPr/>
              <a:t>exam.</a:t>
            </a:r>
            <a:r>
              <a:rPr/>
              <a:t> </a:t>
            </a:r>
            <a:r>
              <a:rPr/>
              <a:t>Genetic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extracted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sera</a:t>
            </a:r>
            <a:r>
              <a:rPr/>
              <a:t> </a:t>
            </a:r>
            <a:r>
              <a:rPr/>
              <a:t>specimens,</a:t>
            </a:r>
            <a:r>
              <a:rPr/>
              <a:t> </a:t>
            </a:r>
            <a:r>
              <a:rPr/>
              <a:t>though</a:t>
            </a:r>
            <a:r>
              <a:rPr/>
              <a:t> </a:t>
            </a:r>
            <a:r>
              <a:rPr/>
              <a:t>consent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among</a:t>
            </a:r>
            <a:r>
              <a:rPr/>
              <a:t> </a:t>
            </a:r>
            <a:r>
              <a:rPr/>
              <a:t>various</a:t>
            </a:r>
            <a:r>
              <a:rPr/>
              <a:t> </a:t>
            </a:r>
            <a:r>
              <a:rPr/>
              <a:t>ethnic</a:t>
            </a:r>
            <a:r>
              <a:rPr/>
              <a:t> </a:t>
            </a:r>
            <a:r>
              <a:rPr/>
              <a:t>groups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uneven</a:t>
            </a:r>
            <a:r>
              <a:rPr/>
              <a:t> </a:t>
            </a:r>
            <a:r>
              <a:rPr/>
              <a:t>(Gabriel</a:t>
            </a:r>
            <a:r>
              <a:rPr/>
              <a:t> </a:t>
            </a:r>
            <a:r>
              <a:rPr/>
              <a:t>2014).</a:t>
            </a:r>
            <a:r>
              <a:rPr/>
              <a:t> </a:t>
            </a:r>
            <a:r>
              <a:rPr/>
              <a:t>NHANES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been</a:t>
            </a:r>
            <a:r>
              <a:rPr/>
              <a:t> </a:t>
            </a:r>
            <a:r>
              <a:rPr/>
              <a:t>used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identify</a:t>
            </a:r>
            <a:r>
              <a:rPr/>
              <a:t> </a:t>
            </a:r>
            <a:r>
              <a:rPr/>
              <a:t>dietary</a:t>
            </a:r>
            <a:r>
              <a:rPr/>
              <a:t> </a:t>
            </a:r>
            <a:r>
              <a:rPr/>
              <a:t>trends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diabetes</a:t>
            </a:r>
            <a:r>
              <a:rPr/>
              <a:t> </a:t>
            </a:r>
            <a:r>
              <a:rPr/>
              <a:t>(Casagrande</a:t>
            </a:r>
            <a:r>
              <a:rPr/>
              <a:t> </a:t>
            </a:r>
            <a:r>
              <a:rPr/>
              <a:t>2017),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relationship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inadequate</a:t>
            </a:r>
            <a:r>
              <a:rPr/>
              <a:t> </a:t>
            </a:r>
            <a:r>
              <a:rPr/>
              <a:t>hydration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obesity</a:t>
            </a:r>
            <a:r>
              <a:rPr/>
              <a:t> </a:t>
            </a:r>
            <a:r>
              <a:rPr/>
              <a:t>(Chang</a:t>
            </a:r>
            <a:r>
              <a:rPr/>
              <a:t> </a:t>
            </a:r>
            <a:r>
              <a:rPr/>
              <a:t>2016),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association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Vitamin</a:t>
            </a:r>
            <a:r>
              <a:rPr/>
              <a:t> </a:t>
            </a:r>
            <a:r>
              <a:rPr/>
              <a:t>D</a:t>
            </a:r>
            <a:r>
              <a:rPr/>
              <a:t> </a:t>
            </a:r>
            <a:r>
              <a:rPr/>
              <a:t>levels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telomere</a:t>
            </a:r>
            <a:r>
              <a:rPr/>
              <a:t> </a:t>
            </a:r>
            <a:r>
              <a:rPr/>
              <a:t>length</a:t>
            </a:r>
            <a:r>
              <a:rPr/>
              <a:t> </a:t>
            </a:r>
            <a:r>
              <a:rPr/>
              <a:t>(Beilfuss</a:t>
            </a:r>
            <a:r>
              <a:rPr/>
              <a:t> </a:t>
            </a:r>
            <a:r>
              <a:rPr/>
              <a:t>2017).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16</a:t>
            </a:fld>
            <a:endParaRPr lang="en-US"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Behavioral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Factor</a:t>
            </a:r>
            <a:r>
              <a:rPr/>
              <a:t> </a:t>
            </a:r>
            <a:r>
              <a:rPr/>
              <a:t>Surveillance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(BRFSS)</a:t>
            </a:r>
            <a:r>
              <a:rPr/>
              <a:t> </a:t>
            </a:r>
            <a:r>
              <a:rPr/>
              <a:t>conducts</a:t>
            </a:r>
            <a:r>
              <a:rPr/>
              <a:t> </a:t>
            </a:r>
            <a:r>
              <a:rPr/>
              <a:t>telephone</a:t>
            </a:r>
            <a:r>
              <a:rPr/>
              <a:t> </a:t>
            </a:r>
            <a:r>
              <a:rPr/>
              <a:t>surveys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chronic</a:t>
            </a:r>
            <a:r>
              <a:rPr/>
              <a:t> </a:t>
            </a:r>
            <a:r>
              <a:rPr/>
              <a:t>conditions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behaviors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random</a:t>
            </a:r>
            <a:r>
              <a:rPr/>
              <a:t> </a:t>
            </a:r>
            <a:r>
              <a:rPr/>
              <a:t>digit</a:t>
            </a:r>
            <a:r>
              <a:rPr/>
              <a:t> </a:t>
            </a:r>
            <a:r>
              <a:rPr/>
              <a:t>dialing</a:t>
            </a:r>
            <a:r>
              <a:rPr/>
              <a:t> </a:t>
            </a:r>
            <a:r>
              <a:rPr/>
              <a:t>(including</a:t>
            </a:r>
            <a:r>
              <a:rPr/>
              <a:t> </a:t>
            </a:r>
            <a:r>
              <a:rPr/>
              <a:t>cell</a:t>
            </a:r>
            <a:r>
              <a:rPr/>
              <a:t> </a:t>
            </a:r>
            <a:r>
              <a:rPr/>
              <a:t>phone</a:t>
            </a:r>
            <a:r>
              <a:rPr/>
              <a:t> </a:t>
            </a:r>
            <a:r>
              <a:rPr/>
              <a:t>numbers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2008</a:t>
            </a:r>
            <a:r>
              <a:rPr/>
              <a:t> </a:t>
            </a:r>
            <a:r>
              <a:rPr/>
              <a:t>onward)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400</a:t>
            </a:r>
            <a:r>
              <a:rPr/>
              <a:t> </a:t>
            </a:r>
            <a:r>
              <a:rPr/>
              <a:t>thousand</a:t>
            </a:r>
            <a:r>
              <a:rPr/>
              <a:t> </a:t>
            </a:r>
            <a:r>
              <a:rPr/>
              <a:t>participants</a:t>
            </a:r>
            <a:r>
              <a:rPr/>
              <a:t> </a:t>
            </a:r>
            <a:r>
              <a:rPr/>
              <a:t>per</a:t>
            </a:r>
            <a:r>
              <a:rPr/>
              <a:t> </a:t>
            </a:r>
            <a:r>
              <a:rPr/>
              <a:t>year.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represents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largest</a:t>
            </a:r>
            <a:r>
              <a:rPr/>
              <a:t> </a:t>
            </a:r>
            <a:r>
              <a:rPr/>
              <a:t>telephone</a:t>
            </a:r>
            <a:r>
              <a:rPr/>
              <a:t> </a:t>
            </a:r>
            <a:r>
              <a:rPr/>
              <a:t>survey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world</a:t>
            </a:r>
            <a:r>
              <a:rPr/>
              <a:t> </a:t>
            </a:r>
            <a:r>
              <a:rPr/>
              <a:t>(Pierannunzi</a:t>
            </a:r>
            <a:r>
              <a:rPr/>
              <a:t> </a:t>
            </a:r>
            <a:r>
              <a:rPr/>
              <a:t>2013).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survey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been</a:t>
            </a:r>
            <a:r>
              <a:rPr/>
              <a:t> </a:t>
            </a:r>
            <a:r>
              <a:rPr/>
              <a:t>used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identify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trends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asthma</a:t>
            </a:r>
            <a:r>
              <a:rPr/>
              <a:t> </a:t>
            </a:r>
            <a:r>
              <a:rPr/>
              <a:t>prevalence</a:t>
            </a:r>
            <a:r>
              <a:rPr/>
              <a:t> </a:t>
            </a:r>
            <a:r>
              <a:rPr/>
              <a:t>(Bhan</a:t>
            </a:r>
            <a:r>
              <a:rPr/>
              <a:t> </a:t>
            </a:r>
            <a:r>
              <a:rPr/>
              <a:t>2015),</a:t>
            </a:r>
            <a:r>
              <a:rPr/>
              <a:t> </a:t>
            </a:r>
            <a:r>
              <a:rPr/>
              <a:t>fall</a:t>
            </a:r>
            <a:r>
              <a:rPr/>
              <a:t> </a:t>
            </a:r>
            <a:r>
              <a:rPr/>
              <a:t>injuries</a:t>
            </a:r>
            <a:r>
              <a:rPr/>
              <a:t> </a:t>
            </a:r>
            <a:r>
              <a:rPr/>
              <a:t>among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elderly</a:t>
            </a:r>
            <a:r>
              <a:rPr/>
              <a:t> </a:t>
            </a:r>
            <a:r>
              <a:rPr/>
              <a:t>(Bergen</a:t>
            </a:r>
            <a:r>
              <a:rPr/>
              <a:t> </a:t>
            </a:r>
            <a:r>
              <a:rPr/>
              <a:t>2016),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mental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disparities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male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female</a:t>
            </a:r>
            <a:r>
              <a:rPr/>
              <a:t> </a:t>
            </a:r>
            <a:r>
              <a:rPr/>
              <a:t>caregivers</a:t>
            </a:r>
            <a:r>
              <a:rPr/>
              <a:t> </a:t>
            </a:r>
            <a:r>
              <a:rPr/>
              <a:t>(Edwards</a:t>
            </a:r>
            <a:r>
              <a:rPr/>
              <a:t> </a:t>
            </a:r>
            <a:r>
              <a:rPr/>
              <a:t>2016).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17</a:t>
            </a:fld>
            <a:endParaRPr lang="en-US"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CDC</a:t>
            </a:r>
            <a:r>
              <a:rPr/>
              <a:t> </a:t>
            </a:r>
            <a:r>
              <a:rPr/>
              <a:t>maintains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National</a:t>
            </a:r>
            <a:r>
              <a:rPr/>
              <a:t> </a:t>
            </a:r>
            <a:r>
              <a:rPr/>
              <a:t>Death</a:t>
            </a:r>
            <a:r>
              <a:rPr/>
              <a:t> </a:t>
            </a:r>
            <a:r>
              <a:rPr/>
              <a:t>Index</a:t>
            </a:r>
            <a:r>
              <a:rPr/>
              <a:t> </a:t>
            </a:r>
            <a:r>
              <a:rPr/>
              <a:t>(NDI),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centralized</a:t>
            </a:r>
            <a:r>
              <a:rPr/>
              <a:t> </a:t>
            </a:r>
            <a:r>
              <a:rPr/>
              <a:t>database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death</a:t>
            </a:r>
            <a:r>
              <a:rPr/>
              <a:t> </a:t>
            </a:r>
            <a:r>
              <a:rPr/>
              <a:t>certificate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collected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each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50</a:t>
            </a:r>
            <a:r>
              <a:rPr/>
              <a:t> </a:t>
            </a:r>
            <a:r>
              <a:rPr/>
              <a:t>states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District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Columbia.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raw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available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public</a:t>
            </a:r>
            <a:r>
              <a:rPr/>
              <a:t> </a:t>
            </a:r>
            <a:r>
              <a:rPr/>
              <a:t>use,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researchers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apply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access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lets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submit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file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studying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ones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died</a:t>
            </a:r>
            <a:r>
              <a:rPr/>
              <a:t> </a:t>
            </a:r>
            <a:r>
              <a:rPr/>
              <a:t>(CDC</a:t>
            </a:r>
            <a:r>
              <a:rPr/>
              <a:t> </a:t>
            </a:r>
            <a:r>
              <a:rPr/>
              <a:t>2016).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CDC</a:t>
            </a:r>
            <a:r>
              <a:rPr/>
              <a:t> </a:t>
            </a:r>
            <a:r>
              <a:rPr/>
              <a:t>surveys</a:t>
            </a:r>
            <a:r>
              <a:rPr/>
              <a:t> </a:t>
            </a:r>
            <a:r>
              <a:rPr/>
              <a:t>described</a:t>
            </a:r>
            <a:r>
              <a:rPr/>
              <a:t> </a:t>
            </a:r>
            <a:r>
              <a:rPr/>
              <a:t>above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linked</a:t>
            </a:r>
            <a:r>
              <a:rPr/>
              <a:t> </a:t>
            </a:r>
            <a:r>
              <a:rPr/>
              <a:t>automatically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NDI.</a:t>
            </a:r>
            <a:r>
              <a:rPr/>
              <a:t> </a:t>
            </a:r>
            <a:r>
              <a:rPr/>
              <a:t>While</a:t>
            </a:r>
            <a:r>
              <a:rPr/>
              <a:t> </a:t>
            </a:r>
            <a:r>
              <a:rPr/>
              <a:t>privacy</a:t>
            </a:r>
            <a:r>
              <a:rPr/>
              <a:t> </a:t>
            </a:r>
            <a:r>
              <a:rPr/>
              <a:t>concerns</a:t>
            </a:r>
            <a:r>
              <a:rPr/>
              <a:t> </a:t>
            </a:r>
            <a:r>
              <a:rPr/>
              <a:t>restrict</a:t>
            </a:r>
            <a:r>
              <a:rPr/>
              <a:t> </a:t>
            </a:r>
            <a:r>
              <a:rPr/>
              <a:t>direct</a:t>
            </a:r>
            <a:r>
              <a:rPr/>
              <a:t> </a:t>
            </a:r>
            <a:r>
              <a:rPr/>
              <a:t>access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full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death</a:t>
            </a:r>
            <a:r>
              <a:rPr/>
              <a:t> </a:t>
            </a:r>
            <a:r>
              <a:rPr/>
              <a:t>certificate,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CDC</a:t>
            </a:r>
            <a:r>
              <a:rPr/>
              <a:t> </a:t>
            </a:r>
            <a:r>
              <a:rPr/>
              <a:t>does</a:t>
            </a:r>
            <a:r>
              <a:rPr/>
              <a:t> </a:t>
            </a:r>
            <a:r>
              <a:rPr/>
              <a:t>offer</a:t>
            </a:r>
            <a:r>
              <a:rPr/>
              <a:t> </a:t>
            </a:r>
            <a:r>
              <a:rPr/>
              <a:t>geographically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demographically</a:t>
            </a:r>
            <a:r>
              <a:rPr/>
              <a:t> </a:t>
            </a:r>
            <a:r>
              <a:rPr/>
              <a:t>aggregated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sets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deaths</a:t>
            </a:r>
            <a:r>
              <a:rPr/>
              <a:t> </a:t>
            </a:r>
            <a:r>
              <a:rPr/>
              <a:t>(and</a:t>
            </a:r>
            <a:r>
              <a:rPr/>
              <a:t> </a:t>
            </a:r>
            <a:r>
              <a:rPr/>
              <a:t>births)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well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reduced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sets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individual</a:t>
            </a:r>
            <a:r>
              <a:rPr/>
              <a:t> </a:t>
            </a:r>
            <a:r>
              <a:rPr/>
              <a:t>deaths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births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personal</a:t>
            </a:r>
            <a:r>
              <a:rPr/>
              <a:t> </a:t>
            </a:r>
            <a:r>
              <a:rPr/>
              <a:t>identifiers</a:t>
            </a:r>
            <a:r>
              <a:rPr/>
              <a:t> </a:t>
            </a:r>
            <a:r>
              <a:rPr/>
              <a:t>removed.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18</a:t>
            </a:fld>
            <a:endParaRPr lang="en-US"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CDC</a:t>
            </a:r>
            <a:r>
              <a:rPr/>
              <a:t> </a:t>
            </a:r>
            <a:r>
              <a:rPr/>
              <a:t>uses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its</a:t>
            </a:r>
            <a:r>
              <a:rPr/>
              <a:t> </a:t>
            </a:r>
            <a:r>
              <a:rPr/>
              <a:t>own</a:t>
            </a:r>
            <a:r>
              <a:rPr/>
              <a:t> </a:t>
            </a:r>
            <a:r>
              <a:rPr/>
              <a:t>tracking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infectious</a:t>
            </a:r>
            <a:r>
              <a:rPr/>
              <a:t> </a:t>
            </a:r>
            <a:r>
              <a:rPr/>
              <a:t>diseases.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US</a:t>
            </a:r>
            <a:r>
              <a:rPr/>
              <a:t> </a:t>
            </a:r>
            <a:r>
              <a:rPr/>
              <a:t>Influenza</a:t>
            </a:r>
            <a:r>
              <a:rPr/>
              <a:t> </a:t>
            </a:r>
            <a:r>
              <a:rPr/>
              <a:t>Hospitalization</a:t>
            </a:r>
            <a:r>
              <a:rPr/>
              <a:t> </a:t>
            </a:r>
            <a:r>
              <a:rPr/>
              <a:t>Surveillance</a:t>
            </a:r>
            <a:r>
              <a:rPr/>
              <a:t> </a:t>
            </a:r>
            <a:r>
              <a:rPr/>
              <a:t>Network</a:t>
            </a:r>
            <a:r>
              <a:rPr/>
              <a:t> </a:t>
            </a:r>
            <a:r>
              <a:rPr/>
              <a:t>(FluSurv-Net)</a:t>
            </a:r>
            <a:r>
              <a:rPr/>
              <a:t> </a:t>
            </a:r>
            <a:r>
              <a:rPr/>
              <a:t>monitors</a:t>
            </a:r>
            <a:r>
              <a:rPr/>
              <a:t> </a:t>
            </a:r>
            <a:r>
              <a:rPr/>
              <a:t>influenza</a:t>
            </a:r>
            <a:r>
              <a:rPr/>
              <a:t> </a:t>
            </a:r>
            <a:r>
              <a:rPr/>
              <a:t>hospitalizations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267</a:t>
            </a:r>
            <a:r>
              <a:rPr/>
              <a:t> </a:t>
            </a:r>
            <a:r>
              <a:rPr/>
              <a:t>acute</a:t>
            </a:r>
            <a:r>
              <a:rPr/>
              <a:t> </a:t>
            </a:r>
            <a:r>
              <a:rPr/>
              <a:t>care</a:t>
            </a:r>
            <a:r>
              <a:rPr/>
              <a:t> </a:t>
            </a:r>
            <a:r>
              <a:rPr/>
              <a:t>hospitals</a:t>
            </a:r>
            <a:r>
              <a:rPr/>
              <a:t> </a:t>
            </a:r>
            <a:r>
              <a:rPr/>
              <a:t>serving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27</a:t>
            </a:r>
            <a:r>
              <a:rPr/>
              <a:t> </a:t>
            </a:r>
            <a:r>
              <a:rPr/>
              <a:t>million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(Chaves</a:t>
            </a:r>
            <a:r>
              <a:rPr/>
              <a:t> </a:t>
            </a:r>
            <a:r>
              <a:rPr/>
              <a:t>2015).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19</a:t>
            </a:fld>
            <a:endParaRPr lang="en-US"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Real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reporting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influenza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available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FluView</a:t>
            </a:r>
            <a:r>
              <a:rPr/>
              <a:t> </a:t>
            </a:r>
            <a:r>
              <a:rPr/>
              <a:t>website</a:t>
            </a:r>
            <a:r>
              <a:rPr/>
              <a:t> </a:t>
            </a:r>
            <a:r>
              <a:rPr/>
              <a:t>(</a:t>
            </a:r>
            <a:r>
              <a:rPr/>
              <a:t>https://www.cdc.gov/flu/weekly/</a:t>
            </a:r>
            <a:r>
              <a:rPr/>
              <a:t>).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site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weekly</a:t>
            </a:r>
            <a:r>
              <a:rPr/>
              <a:t> </a:t>
            </a:r>
            <a:r>
              <a:rPr/>
              <a:t>basis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outpatient</a:t>
            </a:r>
            <a:r>
              <a:rPr/>
              <a:t> </a:t>
            </a:r>
            <a:r>
              <a:rPr/>
              <a:t>visits,</a:t>
            </a:r>
            <a:r>
              <a:rPr/>
              <a:t> </a:t>
            </a:r>
            <a:r>
              <a:rPr/>
              <a:t>hospitalizations,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death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associated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influenza.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monitors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geographic</a:t>
            </a:r>
            <a:r>
              <a:rPr/>
              <a:t> </a:t>
            </a:r>
            <a:r>
              <a:rPr/>
              <a:t>spread,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strain</a:t>
            </a:r>
            <a:r>
              <a:rPr/>
              <a:t> </a:t>
            </a:r>
            <a:r>
              <a:rPr/>
              <a:t>type,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drug</a:t>
            </a:r>
            <a:r>
              <a:rPr/>
              <a:t> </a:t>
            </a:r>
            <a:r>
              <a:rPr/>
              <a:t>resistance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influenza.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20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should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read</a:t>
            </a:r>
            <a:r>
              <a:rPr/>
              <a:t> </a:t>
            </a:r>
            <a:r>
              <a:rPr/>
              <a:t>already.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haven’t</a:t>
            </a:r>
            <a:r>
              <a:rPr/>
              <a:t> </a:t>
            </a:r>
            <a:r>
              <a:rPr/>
              <a:t>done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reading</a:t>
            </a:r>
            <a:r>
              <a:rPr/>
              <a:t> </a:t>
            </a:r>
            <a:r>
              <a:rPr/>
              <a:t>yet,</a:t>
            </a:r>
            <a:r>
              <a:rPr/>
              <a:t> </a:t>
            </a:r>
            <a:r>
              <a:rPr/>
              <a:t>pause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video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read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material.</a:t>
            </a:r>
            <a:r>
              <a:rPr/>
              <a:t> </a:t>
            </a:r>
            <a:r>
              <a:rPr/>
              <a:t>You’ll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video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so.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FoodNet</a:t>
            </a:r>
            <a:r>
              <a:rPr/>
              <a:t> </a:t>
            </a:r>
            <a:r>
              <a:rPr/>
              <a:t>tracks</a:t>
            </a:r>
            <a:r>
              <a:rPr/>
              <a:t> </a:t>
            </a:r>
            <a:r>
              <a:rPr/>
              <a:t>laboratory</a:t>
            </a:r>
            <a:r>
              <a:rPr/>
              <a:t> </a:t>
            </a:r>
            <a:r>
              <a:rPr/>
              <a:t>confirmed</a:t>
            </a:r>
            <a:r>
              <a:rPr/>
              <a:t> </a:t>
            </a:r>
            <a:r>
              <a:rPr/>
              <a:t>food-borne</a:t>
            </a:r>
            <a:r>
              <a:rPr/>
              <a:t> </a:t>
            </a:r>
            <a:r>
              <a:rPr/>
              <a:t>illnesses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ten</a:t>
            </a:r>
            <a:r>
              <a:rPr/>
              <a:t> </a:t>
            </a:r>
            <a:r>
              <a:rPr/>
              <a:t>geographic</a:t>
            </a:r>
            <a:r>
              <a:rPr/>
              <a:t> </a:t>
            </a:r>
            <a:r>
              <a:rPr/>
              <a:t>areas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population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48</a:t>
            </a:r>
            <a:r>
              <a:rPr/>
              <a:t> </a:t>
            </a:r>
            <a:r>
              <a:rPr/>
              <a:t>million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(Crim</a:t>
            </a:r>
            <a:r>
              <a:rPr/>
              <a:t> </a:t>
            </a:r>
            <a:r>
              <a:rPr/>
              <a:t>2015).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21</a:t>
            </a:fld>
            <a:endParaRPr lang="en-US"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Active</a:t>
            </a:r>
            <a:r>
              <a:rPr/>
              <a:t> </a:t>
            </a:r>
            <a:r>
              <a:rPr/>
              <a:t>Bacterial</a:t>
            </a:r>
            <a:r>
              <a:rPr/>
              <a:t> </a:t>
            </a:r>
            <a:r>
              <a:rPr/>
              <a:t>Core</a:t>
            </a:r>
            <a:r>
              <a:rPr/>
              <a:t> </a:t>
            </a:r>
            <a:r>
              <a:rPr/>
              <a:t>Surveillance</a:t>
            </a:r>
            <a:r>
              <a:rPr/>
              <a:t> </a:t>
            </a:r>
            <a:r>
              <a:rPr/>
              <a:t>collects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invasive</a:t>
            </a:r>
            <a:r>
              <a:rPr/>
              <a:t> </a:t>
            </a:r>
            <a:r>
              <a:rPr/>
              <a:t>bacterial</a:t>
            </a:r>
            <a:r>
              <a:rPr/>
              <a:t> </a:t>
            </a:r>
            <a:r>
              <a:rPr/>
              <a:t>infections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ten</a:t>
            </a:r>
            <a:r>
              <a:rPr/>
              <a:t> </a:t>
            </a:r>
            <a:r>
              <a:rPr/>
              <a:t>states</a:t>
            </a:r>
            <a:r>
              <a:rPr/>
              <a:t> </a:t>
            </a:r>
            <a:r>
              <a:rPr/>
              <a:t>representing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42</a:t>
            </a:r>
            <a:r>
              <a:rPr/>
              <a:t> </a:t>
            </a:r>
            <a:r>
              <a:rPr/>
              <a:t>million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(Langley</a:t>
            </a:r>
            <a:r>
              <a:rPr/>
              <a:t> </a:t>
            </a:r>
            <a:r>
              <a:rPr/>
              <a:t>2015).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22</a:t>
            </a:fld>
            <a:endParaRPr lang="en-US"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Question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audience,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think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Census</a:t>
            </a:r>
            <a:r>
              <a:rPr/>
              <a:t> </a:t>
            </a:r>
            <a:r>
              <a:rPr/>
              <a:t>Bureau,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first</a:t>
            </a:r>
            <a:r>
              <a:rPr/>
              <a:t> </a:t>
            </a:r>
            <a:r>
              <a:rPr/>
              <a:t>thing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springs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mind?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Census</a:t>
            </a:r>
            <a:r>
              <a:rPr/>
              <a:t> </a:t>
            </a:r>
            <a:r>
              <a:rPr/>
              <a:t>Bureau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federal</a:t>
            </a:r>
            <a:r>
              <a:rPr/>
              <a:t> </a:t>
            </a:r>
            <a:r>
              <a:rPr/>
              <a:t>agency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produces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direct</a:t>
            </a:r>
            <a:r>
              <a:rPr/>
              <a:t> </a:t>
            </a:r>
            <a:r>
              <a:rPr/>
              <a:t>value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provides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foundation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analyses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sources.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produce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critical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geographic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systems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United</a:t>
            </a:r>
            <a:r>
              <a:rPr/>
              <a:t> </a:t>
            </a:r>
            <a:r>
              <a:rPr/>
              <a:t>States.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23</a:t>
            </a:fld>
            <a:endParaRPr lang="en-US"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Census</a:t>
            </a:r>
            <a:r>
              <a:rPr/>
              <a:t> </a:t>
            </a:r>
            <a:r>
              <a:rPr/>
              <a:t>Bureau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mandated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Article</a:t>
            </a:r>
            <a:r>
              <a:rPr/>
              <a:t> </a:t>
            </a:r>
            <a:r>
              <a:rPr/>
              <a:t>I,</a:t>
            </a:r>
            <a:r>
              <a:rPr/>
              <a:t> </a:t>
            </a:r>
            <a:r>
              <a:rPr/>
              <a:t>Section</a:t>
            </a:r>
            <a:r>
              <a:rPr/>
              <a:t> </a:t>
            </a:r>
            <a:r>
              <a:rPr/>
              <a:t>II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U.S.</a:t>
            </a:r>
            <a:r>
              <a:rPr/>
              <a:t> </a:t>
            </a:r>
            <a:r>
              <a:rPr/>
              <a:t>Constitution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enumerate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population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United</a:t>
            </a:r>
            <a:r>
              <a:rPr/>
              <a:t> </a:t>
            </a:r>
            <a:r>
              <a:rPr/>
              <a:t>States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allow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proper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members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House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Representatives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each</a:t>
            </a:r>
            <a:r>
              <a:rPr/>
              <a:t> </a:t>
            </a:r>
            <a:r>
              <a:rPr/>
              <a:t>state.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census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first</a:t>
            </a:r>
            <a:r>
              <a:rPr/>
              <a:t> </a:t>
            </a:r>
            <a:r>
              <a:rPr/>
              <a:t>held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1790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every</a:t>
            </a:r>
            <a:r>
              <a:rPr/>
              <a:t> </a:t>
            </a:r>
            <a:r>
              <a:rPr/>
              <a:t>ten</a:t>
            </a:r>
            <a:r>
              <a:rPr/>
              <a:t> </a:t>
            </a:r>
            <a:r>
              <a:rPr/>
              <a:t>years</a:t>
            </a:r>
            <a:r>
              <a:rPr/>
              <a:t> </a:t>
            </a:r>
            <a:r>
              <a:rPr/>
              <a:t>afterwards.</a:t>
            </a:r>
            <a:r>
              <a:rPr/>
              <a:t> </a:t>
            </a:r>
            <a:r>
              <a:rPr/>
              <a:t>Full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census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released</a:t>
            </a:r>
            <a:r>
              <a:rPr/>
              <a:t> </a:t>
            </a:r>
            <a:r>
              <a:rPr/>
              <a:t>72</a:t>
            </a:r>
            <a:r>
              <a:rPr/>
              <a:t> </a:t>
            </a:r>
            <a:r>
              <a:rPr/>
              <a:t>years</a:t>
            </a:r>
            <a:r>
              <a:rPr/>
              <a:t> </a:t>
            </a:r>
            <a:r>
              <a:rPr/>
              <a:t>after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census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held.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careful</a:t>
            </a:r>
            <a:r>
              <a:rPr/>
              <a:t> </a:t>
            </a:r>
            <a:r>
              <a:rPr/>
              <a:t>linking</a:t>
            </a:r>
            <a:r>
              <a:rPr/>
              <a:t> </a:t>
            </a:r>
            <a:r>
              <a:rPr/>
              <a:t>across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censuses,</a:t>
            </a:r>
            <a:r>
              <a:rPr/>
              <a:t> </a:t>
            </a:r>
            <a:r>
              <a:rPr/>
              <a:t>researchers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track</a:t>
            </a:r>
            <a:r>
              <a:rPr/>
              <a:t> </a:t>
            </a:r>
            <a:r>
              <a:rPr/>
              <a:t>individuals</a:t>
            </a:r>
            <a:r>
              <a:rPr/>
              <a:t> </a:t>
            </a:r>
            <a:r>
              <a:rPr/>
              <a:t>such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Civil</a:t>
            </a:r>
            <a:r>
              <a:rPr/>
              <a:t> </a:t>
            </a:r>
            <a:r>
              <a:rPr/>
              <a:t>War</a:t>
            </a:r>
            <a:r>
              <a:rPr/>
              <a:t> </a:t>
            </a:r>
            <a:r>
              <a:rPr/>
              <a:t>veterans</a:t>
            </a:r>
            <a:r>
              <a:rPr/>
              <a:t> </a:t>
            </a:r>
            <a:r>
              <a:rPr/>
              <a:t>(Costa</a:t>
            </a:r>
            <a:r>
              <a:rPr/>
              <a:t> </a:t>
            </a:r>
            <a:r>
              <a:rPr/>
              <a:t>2017)</a:t>
            </a:r>
            <a:r>
              <a:rPr/>
              <a:t> </a:t>
            </a:r>
            <a:r>
              <a:rPr/>
              <a:t>across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full</a:t>
            </a:r>
            <a:r>
              <a:rPr/>
              <a:t> </a:t>
            </a:r>
            <a:r>
              <a:rPr/>
              <a:t>lifespan,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measure</a:t>
            </a:r>
            <a:r>
              <a:rPr/>
              <a:t> </a:t>
            </a:r>
            <a:r>
              <a:rPr/>
              <a:t>demographic</a:t>
            </a:r>
            <a:r>
              <a:rPr/>
              <a:t> </a:t>
            </a:r>
            <a:r>
              <a:rPr/>
              <a:t>changes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narrowly</a:t>
            </a:r>
            <a:r>
              <a:rPr/>
              <a:t> </a:t>
            </a:r>
            <a:r>
              <a:rPr/>
              <a:t>defined</a:t>
            </a:r>
            <a:r>
              <a:rPr/>
              <a:t> </a:t>
            </a:r>
            <a:r>
              <a:rPr/>
              <a:t>geographic</a:t>
            </a:r>
            <a:r>
              <a:rPr/>
              <a:t> </a:t>
            </a:r>
            <a:r>
              <a:rPr/>
              <a:t>regions,</a:t>
            </a:r>
            <a:r>
              <a:rPr/>
              <a:t> </a:t>
            </a:r>
            <a:r>
              <a:rPr/>
              <a:t>such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marriage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during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boll</a:t>
            </a:r>
            <a:r>
              <a:rPr/>
              <a:t> </a:t>
            </a:r>
            <a:r>
              <a:rPr/>
              <a:t>weevil</a:t>
            </a:r>
            <a:r>
              <a:rPr/>
              <a:t> </a:t>
            </a:r>
            <a:r>
              <a:rPr/>
              <a:t>epidemic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early</a:t>
            </a:r>
            <a:r>
              <a:rPr/>
              <a:t> </a:t>
            </a:r>
            <a:r>
              <a:rPr/>
              <a:t>1900s</a:t>
            </a:r>
            <a:r>
              <a:rPr/>
              <a:t> </a:t>
            </a:r>
            <a:r>
              <a:rPr/>
              <a:t>(Bloome</a:t>
            </a:r>
            <a:r>
              <a:rPr/>
              <a:t> </a:t>
            </a:r>
            <a:r>
              <a:rPr/>
              <a:t>2017).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24</a:t>
            </a:fld>
            <a:endParaRPr lang="en-US"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recent</a:t>
            </a:r>
            <a:r>
              <a:rPr/>
              <a:t> </a:t>
            </a:r>
            <a:r>
              <a:rPr/>
              <a:t>censuses,</a:t>
            </a:r>
            <a:r>
              <a:rPr/>
              <a:t> </a:t>
            </a:r>
            <a:r>
              <a:rPr/>
              <a:t>samples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microdata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available,</a:t>
            </a:r>
            <a:r>
              <a:rPr/>
              <a:t> </a:t>
            </a:r>
            <a:r>
              <a:rPr/>
              <a:t>though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steps</a:t>
            </a:r>
            <a:r>
              <a:rPr/>
              <a:t> </a:t>
            </a:r>
            <a:r>
              <a:rPr/>
              <a:t>taken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protect</a:t>
            </a:r>
            <a:r>
              <a:rPr/>
              <a:t> </a:t>
            </a:r>
            <a:r>
              <a:rPr/>
              <a:t>confidentiality</a:t>
            </a:r>
            <a:r>
              <a:rPr/>
              <a:t> </a:t>
            </a:r>
            <a:r>
              <a:rPr/>
              <a:t>(Dreschler</a:t>
            </a:r>
            <a:r>
              <a:rPr/>
              <a:t> </a:t>
            </a:r>
            <a:r>
              <a:rPr/>
              <a:t>2012).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sources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well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census</a:t>
            </a:r>
            <a:r>
              <a:rPr/>
              <a:t> </a:t>
            </a:r>
            <a:r>
              <a:rPr/>
              <a:t>microdata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79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countries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available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standardized</a:t>
            </a:r>
            <a:r>
              <a:rPr/>
              <a:t> </a:t>
            </a:r>
            <a:r>
              <a:rPr/>
              <a:t>format</a:t>
            </a:r>
            <a:r>
              <a:rPr/>
              <a:t> </a:t>
            </a:r>
            <a:r>
              <a:rPr/>
              <a:t>through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Integrated</a:t>
            </a:r>
            <a:r>
              <a:rPr/>
              <a:t> </a:t>
            </a:r>
            <a:r>
              <a:rPr/>
              <a:t>Public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Microdata</a:t>
            </a:r>
            <a:r>
              <a:rPr/>
              <a:t> </a:t>
            </a:r>
            <a:r>
              <a:rPr/>
              <a:t>Series</a:t>
            </a:r>
            <a:r>
              <a:rPr/>
              <a:t> </a:t>
            </a:r>
            <a:r>
              <a:rPr/>
              <a:t>International</a:t>
            </a:r>
            <a:r>
              <a:rPr/>
              <a:t> </a:t>
            </a:r>
            <a:r>
              <a:rPr/>
              <a:t>Partnership</a:t>
            </a:r>
            <a:r>
              <a:rPr/>
              <a:t> </a:t>
            </a:r>
            <a:r>
              <a:rPr/>
              <a:t>(Ruggles</a:t>
            </a:r>
            <a:r>
              <a:rPr/>
              <a:t> </a:t>
            </a:r>
            <a:r>
              <a:rPr/>
              <a:t>2015).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25</a:t>
            </a:fld>
            <a:endParaRPr lang="en-US"/>
          </a:p>
        </p:txBody>
      </p:sp>
    </p:spTree>
  </p:cSld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Starting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1940,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Census</a:t>
            </a:r>
            <a:r>
              <a:rPr/>
              <a:t> </a:t>
            </a:r>
            <a:r>
              <a:rPr/>
              <a:t>Bureau</a:t>
            </a:r>
            <a:r>
              <a:rPr/>
              <a:t> </a:t>
            </a:r>
            <a:r>
              <a:rPr/>
              <a:t>asked</a:t>
            </a:r>
            <a:r>
              <a:rPr/>
              <a:t> </a:t>
            </a:r>
            <a:r>
              <a:rPr/>
              <a:t>additional</a:t>
            </a:r>
            <a:r>
              <a:rPr/>
              <a:t> </a:t>
            </a:r>
            <a:r>
              <a:rPr/>
              <a:t>questions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subsample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census.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questions,</a:t>
            </a:r>
            <a:r>
              <a:rPr/>
              <a:t> </a:t>
            </a:r>
            <a:r>
              <a:rPr/>
              <a:t>known</a:t>
            </a:r>
            <a:r>
              <a:rPr/>
              <a:t> </a:t>
            </a:r>
            <a:r>
              <a:rPr/>
              <a:t>informally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“</a:t>
            </a:r>
            <a:r>
              <a:rPr/>
              <a:t>the</a:t>
            </a:r>
            <a:r>
              <a:rPr/>
              <a:t> </a:t>
            </a:r>
            <a:r>
              <a:rPr/>
              <a:t>long</a:t>
            </a:r>
            <a:r>
              <a:rPr/>
              <a:t> </a:t>
            </a:r>
            <a:r>
              <a:rPr/>
              <a:t>form,</a:t>
            </a:r>
            <a:r>
              <a:rPr/>
              <a:t>”</a:t>
            </a:r>
            <a:r>
              <a:rPr/>
              <a:t> </a:t>
            </a:r>
            <a:r>
              <a:rPr/>
              <a:t>had</a:t>
            </a:r>
            <a:r>
              <a:rPr/>
              <a:t> </a:t>
            </a:r>
            <a:r>
              <a:rPr/>
              <a:t>questions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income,</a:t>
            </a:r>
            <a:r>
              <a:rPr/>
              <a:t> </a:t>
            </a:r>
            <a:r>
              <a:rPr/>
              <a:t>occupation,</a:t>
            </a:r>
            <a:r>
              <a:rPr/>
              <a:t> </a:t>
            </a:r>
            <a:r>
              <a:rPr/>
              <a:t>education,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socioeconomic</a:t>
            </a:r>
            <a:r>
              <a:rPr/>
              <a:t> </a:t>
            </a:r>
            <a:r>
              <a:rPr/>
              <a:t>issues.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2006,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long</a:t>
            </a:r>
            <a:r>
              <a:rPr/>
              <a:t> </a:t>
            </a:r>
            <a:r>
              <a:rPr/>
              <a:t>form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replaced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American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Survey</a:t>
            </a:r>
            <a:r>
              <a:rPr/>
              <a:t> </a:t>
            </a:r>
            <a:r>
              <a:rPr/>
              <a:t>(ACS),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covered</a:t>
            </a:r>
            <a:r>
              <a:rPr/>
              <a:t> </a:t>
            </a:r>
            <a:r>
              <a:rPr/>
              <a:t>similar</a:t>
            </a:r>
            <a:r>
              <a:rPr/>
              <a:t> </a:t>
            </a:r>
            <a:r>
              <a:rPr/>
              <a:t>issues,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run</a:t>
            </a:r>
            <a:r>
              <a:rPr/>
              <a:t> </a:t>
            </a:r>
            <a:r>
              <a:rPr/>
              <a:t>continuously</a:t>
            </a:r>
            <a:r>
              <a:rPr/>
              <a:t> </a:t>
            </a:r>
            <a:r>
              <a:rPr/>
              <a:t>rather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once</a:t>
            </a:r>
            <a:r>
              <a:rPr/>
              <a:t> </a:t>
            </a:r>
            <a:r>
              <a:rPr/>
              <a:t>every</a:t>
            </a:r>
            <a:r>
              <a:rPr/>
              <a:t> </a:t>
            </a:r>
            <a:r>
              <a:rPr/>
              <a:t>ten</a:t>
            </a:r>
            <a:r>
              <a:rPr/>
              <a:t> </a:t>
            </a:r>
            <a:r>
              <a:rPr/>
              <a:t>years</a:t>
            </a:r>
            <a:r>
              <a:rPr/>
              <a:t> </a:t>
            </a:r>
            <a:r>
              <a:rPr/>
              <a:t>(Torrieri</a:t>
            </a:r>
            <a:r>
              <a:rPr/>
              <a:t> </a:t>
            </a:r>
            <a:r>
              <a:rPr/>
              <a:t>2007).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ACS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advantages</a:t>
            </a:r>
            <a:r>
              <a:rPr/>
              <a:t> </a:t>
            </a:r>
            <a:r>
              <a:rPr/>
              <a:t>associated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timeliness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precision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lost</a:t>
            </a:r>
            <a:r>
              <a:rPr/>
              <a:t> </a:t>
            </a:r>
            <a:r>
              <a:rPr/>
              <a:t>compared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long</a:t>
            </a:r>
            <a:r>
              <a:rPr/>
              <a:t> </a:t>
            </a:r>
            <a:r>
              <a:rPr/>
              <a:t>form</a:t>
            </a:r>
            <a:r>
              <a:rPr/>
              <a:t> </a:t>
            </a:r>
            <a:r>
              <a:rPr/>
              <a:t>(Spielman</a:t>
            </a:r>
            <a:r>
              <a:rPr/>
              <a:t> </a:t>
            </a:r>
            <a:r>
              <a:rPr/>
              <a:t>2014,</a:t>
            </a:r>
            <a:r>
              <a:rPr/>
              <a:t> </a:t>
            </a:r>
            <a:r>
              <a:rPr/>
              <a:t>Macdonald</a:t>
            </a:r>
            <a:r>
              <a:rPr/>
              <a:t> </a:t>
            </a:r>
            <a:r>
              <a:rPr/>
              <a:t>2006).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26</a:t>
            </a:fld>
            <a:endParaRPr lang="en-US"/>
          </a:p>
        </p:txBody>
      </p:sp>
    </p:spTree>
  </p:cSld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decennial</a:t>
            </a:r>
            <a:r>
              <a:rPr/>
              <a:t> </a:t>
            </a:r>
            <a:r>
              <a:rPr/>
              <a:t>census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ACS</a:t>
            </a:r>
            <a:r>
              <a:rPr/>
              <a:t> </a:t>
            </a:r>
            <a:r>
              <a:rPr/>
              <a:t>rely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Master</a:t>
            </a:r>
            <a:r>
              <a:rPr/>
              <a:t> </a:t>
            </a:r>
            <a:r>
              <a:rPr/>
              <a:t>Address</a:t>
            </a:r>
            <a:r>
              <a:rPr/>
              <a:t> </a:t>
            </a:r>
            <a:r>
              <a:rPr/>
              <a:t>File</a:t>
            </a:r>
            <a:r>
              <a:rPr/>
              <a:t> </a:t>
            </a:r>
            <a:r>
              <a:rPr/>
              <a:t>(MAF),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list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addresses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United</a:t>
            </a:r>
            <a:r>
              <a:rPr/>
              <a:t> </a:t>
            </a:r>
            <a:r>
              <a:rPr/>
              <a:t>States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live.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MAF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maintained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updated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Census</a:t>
            </a:r>
            <a:r>
              <a:rPr/>
              <a:t> </a:t>
            </a:r>
            <a:r>
              <a:rPr/>
              <a:t>Bureau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variety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sources,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predominantly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delivery</a:t>
            </a:r>
            <a:r>
              <a:rPr/>
              <a:t> </a:t>
            </a:r>
            <a:r>
              <a:rPr/>
              <a:t>sequence</a:t>
            </a:r>
            <a:r>
              <a:rPr/>
              <a:t> </a:t>
            </a:r>
            <a:r>
              <a:rPr/>
              <a:t>file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United</a:t>
            </a:r>
            <a:r>
              <a:rPr/>
              <a:t> </a:t>
            </a:r>
            <a:r>
              <a:rPr/>
              <a:t>States</a:t>
            </a:r>
            <a:r>
              <a:rPr/>
              <a:t> </a:t>
            </a:r>
            <a:r>
              <a:rPr/>
              <a:t>Postal</a:t>
            </a:r>
            <a:r>
              <a:rPr/>
              <a:t> </a:t>
            </a:r>
            <a:r>
              <a:rPr/>
              <a:t>Service</a:t>
            </a:r>
            <a:r>
              <a:rPr/>
              <a:t> </a:t>
            </a:r>
            <a:r>
              <a:rPr/>
              <a:t>(Loudermilk</a:t>
            </a:r>
            <a:r>
              <a:rPr/>
              <a:t> </a:t>
            </a:r>
            <a:r>
              <a:rPr/>
              <a:t>2009).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27</a:t>
            </a:fld>
            <a:endParaRPr lang="en-US"/>
          </a:p>
        </p:txBody>
      </p:sp>
    </p:spTree>
  </p:cSld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census</a:t>
            </a:r>
            <a:r>
              <a:rPr/>
              <a:t> </a:t>
            </a:r>
            <a:r>
              <a:rPr/>
              <a:t>block,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smallest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regions,</a:t>
            </a:r>
            <a:r>
              <a:rPr/>
              <a:t> </a:t>
            </a:r>
            <a:r>
              <a:rPr/>
              <a:t>typically</a:t>
            </a:r>
            <a:r>
              <a:rPr/>
              <a:t> </a:t>
            </a:r>
            <a:r>
              <a:rPr/>
              <a:t>represent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normally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considered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city</a:t>
            </a:r>
            <a:r>
              <a:rPr/>
              <a:t> </a:t>
            </a:r>
            <a:r>
              <a:rPr/>
              <a:t>block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urban</a:t>
            </a:r>
            <a:r>
              <a:rPr/>
              <a:t> </a:t>
            </a:r>
            <a:r>
              <a:rPr/>
              <a:t>setting,</a:t>
            </a:r>
            <a:r>
              <a:rPr/>
              <a:t> </a:t>
            </a:r>
            <a:r>
              <a:rPr/>
              <a:t>though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size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larger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suburban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rural</a:t>
            </a:r>
            <a:r>
              <a:rPr/>
              <a:t> </a:t>
            </a:r>
            <a:r>
              <a:rPr/>
              <a:t>settings.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census</a:t>
            </a:r>
            <a:r>
              <a:rPr/>
              <a:t> </a:t>
            </a:r>
            <a:r>
              <a:rPr/>
              <a:t>blocks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zero</a:t>
            </a:r>
            <a:r>
              <a:rPr/>
              <a:t> </a:t>
            </a:r>
            <a:r>
              <a:rPr/>
              <a:t>reported</a:t>
            </a:r>
            <a:r>
              <a:rPr/>
              <a:t> </a:t>
            </a:r>
            <a:r>
              <a:rPr/>
              <a:t>population,</a:t>
            </a:r>
            <a:r>
              <a:rPr/>
              <a:t> </a:t>
            </a:r>
            <a:r>
              <a:rPr/>
              <a:t>largely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areas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uninhabitable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residence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prohibited</a:t>
            </a:r>
            <a:r>
              <a:rPr/>
              <a:t> </a:t>
            </a:r>
            <a:r>
              <a:rPr/>
              <a:t>(Freeman</a:t>
            </a:r>
            <a:r>
              <a:rPr/>
              <a:t> </a:t>
            </a:r>
            <a:r>
              <a:rPr/>
              <a:t>2017).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28</a:t>
            </a:fld>
            <a:endParaRPr lang="en-US"/>
          </a:p>
        </p:txBody>
      </p:sp>
    </p:spTree>
  </p:cSld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geographic</a:t>
            </a:r>
            <a:r>
              <a:rPr/>
              <a:t> </a:t>
            </a:r>
            <a:r>
              <a:rPr/>
              <a:t>aggregation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possible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another</a:t>
            </a:r>
            <a:r>
              <a:rPr/>
              <a:t> </a:t>
            </a:r>
            <a:r>
              <a:rPr/>
              <a:t>product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great</a:t>
            </a:r>
            <a:r>
              <a:rPr/>
              <a:t> </a:t>
            </a:r>
            <a:r>
              <a:rPr/>
              <a:t>value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applications,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Topologically</a:t>
            </a:r>
            <a:r>
              <a:rPr/>
              <a:t> </a:t>
            </a:r>
            <a:r>
              <a:rPr/>
              <a:t>Integrated</a:t>
            </a:r>
            <a:r>
              <a:rPr/>
              <a:t> </a:t>
            </a:r>
            <a:r>
              <a:rPr/>
              <a:t>Geographic</a:t>
            </a:r>
            <a:r>
              <a:rPr/>
              <a:t> </a:t>
            </a:r>
            <a:r>
              <a:rPr/>
              <a:t>Encoding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Referencing</a:t>
            </a:r>
            <a:r>
              <a:rPr/>
              <a:t> </a:t>
            </a:r>
            <a:r>
              <a:rPr/>
              <a:t>(TIGER)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(Marx</a:t>
            </a:r>
            <a:r>
              <a:rPr/>
              <a:t> </a:t>
            </a:r>
            <a:r>
              <a:rPr/>
              <a:t>1990).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TIGER</a:t>
            </a:r>
            <a:r>
              <a:rPr/>
              <a:t> </a:t>
            </a:r>
            <a:r>
              <a:rPr/>
              <a:t>System,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database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land</a:t>
            </a:r>
            <a:r>
              <a:rPr/>
              <a:t> </a:t>
            </a:r>
            <a:r>
              <a:rPr/>
              <a:t>features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roads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rivers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administrative</a:t>
            </a:r>
            <a:r>
              <a:rPr/>
              <a:t> </a:t>
            </a:r>
            <a:r>
              <a:rPr/>
              <a:t>boundaries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county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state</a:t>
            </a:r>
            <a:r>
              <a:rPr/>
              <a:t> </a:t>
            </a:r>
            <a:r>
              <a:rPr/>
              <a:t>lines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formed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foundation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commercial</a:t>
            </a:r>
            <a:r>
              <a:rPr/>
              <a:t> </a:t>
            </a:r>
            <a:r>
              <a:rPr/>
              <a:t>mapping</a:t>
            </a:r>
            <a:r>
              <a:rPr/>
              <a:t> </a:t>
            </a:r>
            <a:r>
              <a:rPr/>
              <a:t>products</a:t>
            </a:r>
            <a:r>
              <a:rPr/>
              <a:t> </a:t>
            </a:r>
            <a:r>
              <a:rPr/>
              <a:t>used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(Croner</a:t>
            </a:r>
            <a:r>
              <a:rPr/>
              <a:t> </a:t>
            </a:r>
            <a:r>
              <a:rPr/>
              <a:t>1996).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TIGER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allows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useful</a:t>
            </a:r>
            <a:r>
              <a:rPr/>
              <a:t> </a:t>
            </a:r>
            <a:r>
              <a:rPr/>
              <a:t>characterizations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geographic</a:t>
            </a:r>
            <a:r>
              <a:rPr/>
              <a:t> </a:t>
            </a:r>
            <a:r>
              <a:rPr/>
              <a:t>regions,</a:t>
            </a:r>
            <a:r>
              <a:rPr/>
              <a:t> </a:t>
            </a:r>
            <a:r>
              <a:rPr/>
              <a:t>such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whether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region</a:t>
            </a:r>
            <a:r>
              <a:rPr/>
              <a:t> </a:t>
            </a:r>
            <a:r>
              <a:rPr/>
              <a:t>contains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highway</a:t>
            </a:r>
            <a:r>
              <a:rPr/>
              <a:t> </a:t>
            </a:r>
            <a:r>
              <a:rPr/>
              <a:t>ramp,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marker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poor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quality,</a:t>
            </a:r>
            <a:r>
              <a:rPr/>
              <a:t> </a:t>
            </a:r>
            <a:r>
              <a:rPr/>
              <a:t>(Friesthler</a:t>
            </a:r>
            <a:r>
              <a:rPr/>
              <a:t> </a:t>
            </a:r>
            <a:r>
              <a:rPr/>
              <a:t>2016)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whether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daycare</a:t>
            </a:r>
            <a:r>
              <a:rPr/>
              <a:t> </a:t>
            </a:r>
            <a:r>
              <a:rPr/>
              <a:t>center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near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busy</a:t>
            </a:r>
            <a:r>
              <a:rPr/>
              <a:t> </a:t>
            </a:r>
            <a:r>
              <a:rPr/>
              <a:t>road</a:t>
            </a:r>
            <a:r>
              <a:rPr/>
              <a:t> </a:t>
            </a:r>
            <a:r>
              <a:rPr/>
              <a:t>(Houston</a:t>
            </a:r>
            <a:r>
              <a:rPr/>
              <a:t> </a:t>
            </a:r>
            <a:r>
              <a:rPr/>
              <a:t>2006).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29</a:t>
            </a:fld>
            <a:endParaRPr lang="en-US"/>
          </a:p>
        </p:txBody>
      </p:sp>
    </p:spTree>
  </p:cSld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American</a:t>
            </a:r>
            <a:r>
              <a:rPr/>
              <a:t> </a:t>
            </a:r>
            <a:r>
              <a:rPr/>
              <a:t>Housing</a:t>
            </a:r>
            <a:r>
              <a:rPr/>
              <a:t> </a:t>
            </a:r>
            <a:r>
              <a:rPr/>
              <a:t>Survey</a:t>
            </a:r>
            <a:r>
              <a:rPr/>
              <a:t> </a:t>
            </a:r>
            <a:r>
              <a:rPr/>
              <a:t>(AHS)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joint</a:t>
            </a:r>
            <a:r>
              <a:rPr/>
              <a:t> </a:t>
            </a:r>
            <a:r>
              <a:rPr/>
              <a:t>effort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Department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Housing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Urban</a:t>
            </a:r>
            <a:r>
              <a:rPr/>
              <a:t> </a:t>
            </a:r>
            <a:r>
              <a:rPr/>
              <a:t>Development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surveys</a:t>
            </a:r>
            <a:r>
              <a:rPr/>
              <a:t> </a:t>
            </a:r>
            <a:r>
              <a:rPr/>
              <a:t>both</a:t>
            </a:r>
            <a:r>
              <a:rPr/>
              <a:t> </a:t>
            </a:r>
            <a:r>
              <a:rPr/>
              <a:t>occupied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vacant</a:t>
            </a:r>
            <a:r>
              <a:rPr/>
              <a:t> </a:t>
            </a:r>
            <a:r>
              <a:rPr/>
              <a:t>housing</a:t>
            </a:r>
            <a:r>
              <a:rPr/>
              <a:t> </a:t>
            </a:r>
            <a:r>
              <a:rPr/>
              <a:t>units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nationally</a:t>
            </a:r>
            <a:r>
              <a:rPr/>
              <a:t> </a:t>
            </a:r>
            <a:r>
              <a:rPr/>
              <a:t>representative</a:t>
            </a:r>
            <a:r>
              <a:rPr/>
              <a:t> </a:t>
            </a:r>
            <a:r>
              <a:rPr/>
              <a:t>sample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separate</a:t>
            </a:r>
            <a:r>
              <a:rPr/>
              <a:t> </a:t>
            </a:r>
            <a:r>
              <a:rPr/>
              <a:t>survey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large</a:t>
            </a:r>
            <a:r>
              <a:rPr/>
              <a:t> </a:t>
            </a:r>
            <a:r>
              <a:rPr/>
              <a:t>MSAs.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AHS</a:t>
            </a:r>
            <a:r>
              <a:rPr/>
              <a:t> </a:t>
            </a:r>
            <a:r>
              <a:rPr/>
              <a:t>conducts</a:t>
            </a:r>
            <a:r>
              <a:rPr/>
              <a:t> </a:t>
            </a:r>
            <a:r>
              <a:rPr/>
              <a:t>computer</a:t>
            </a:r>
            <a:r>
              <a:rPr/>
              <a:t> </a:t>
            </a:r>
            <a:r>
              <a:rPr/>
              <a:t>assisted</a:t>
            </a:r>
            <a:r>
              <a:rPr/>
              <a:t> </a:t>
            </a:r>
            <a:r>
              <a:rPr/>
              <a:t>interviews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roughly</a:t>
            </a:r>
            <a:r>
              <a:rPr/>
              <a:t> </a:t>
            </a:r>
            <a:r>
              <a:rPr/>
              <a:t>47,000</a:t>
            </a:r>
            <a:r>
              <a:rPr/>
              <a:t> </a:t>
            </a:r>
            <a:r>
              <a:rPr/>
              <a:t>housing</a:t>
            </a:r>
            <a:r>
              <a:rPr/>
              <a:t> </a:t>
            </a:r>
            <a:r>
              <a:rPr/>
              <a:t>units</a:t>
            </a:r>
            <a:r>
              <a:rPr/>
              <a:t> </a:t>
            </a:r>
            <a:r>
              <a:rPr/>
              <a:t>biennially.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AHS</a:t>
            </a:r>
            <a:r>
              <a:rPr/>
              <a:t> </a:t>
            </a:r>
            <a:r>
              <a:rPr/>
              <a:t>allows</a:t>
            </a:r>
            <a:r>
              <a:rPr/>
              <a:t> </a:t>
            </a:r>
            <a:r>
              <a:rPr/>
              <a:t>researchers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whether</a:t>
            </a:r>
            <a:r>
              <a:rPr/>
              <a:t> </a:t>
            </a:r>
            <a:r>
              <a:rPr/>
              <a:t>mixed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development</a:t>
            </a:r>
            <a:r>
              <a:rPr/>
              <a:t> </a:t>
            </a:r>
            <a:r>
              <a:rPr/>
              <a:t>influences</a:t>
            </a:r>
            <a:r>
              <a:rPr/>
              <a:t> </a:t>
            </a:r>
            <a:r>
              <a:rPr/>
              <a:t>commuting</a:t>
            </a:r>
            <a:r>
              <a:rPr/>
              <a:t> </a:t>
            </a:r>
            <a:r>
              <a:rPr/>
              <a:t>choices</a:t>
            </a:r>
            <a:r>
              <a:rPr/>
              <a:t> </a:t>
            </a:r>
            <a:r>
              <a:rPr/>
              <a:t>(Cervero</a:t>
            </a:r>
            <a:r>
              <a:rPr/>
              <a:t> </a:t>
            </a:r>
            <a:r>
              <a:rPr/>
              <a:t>1996)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assess</a:t>
            </a:r>
            <a:r>
              <a:rPr/>
              <a:t> </a:t>
            </a:r>
            <a:r>
              <a:rPr/>
              <a:t>measures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house</a:t>
            </a:r>
            <a:r>
              <a:rPr/>
              <a:t> </a:t>
            </a:r>
            <a:r>
              <a:rPr/>
              <a:t>itself</a:t>
            </a:r>
            <a:r>
              <a:rPr/>
              <a:t> </a:t>
            </a:r>
            <a:r>
              <a:rPr/>
              <a:t>(such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peeling</a:t>
            </a:r>
            <a:r>
              <a:rPr/>
              <a:t> </a:t>
            </a:r>
            <a:r>
              <a:rPr/>
              <a:t>paint)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(such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nearby</a:t>
            </a:r>
            <a:r>
              <a:rPr/>
              <a:t> </a:t>
            </a:r>
            <a:r>
              <a:rPr/>
              <a:t>abandoned</a:t>
            </a:r>
            <a:r>
              <a:rPr/>
              <a:t> </a:t>
            </a:r>
            <a:r>
              <a:rPr/>
              <a:t>buildings)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correlated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outcomes</a:t>
            </a:r>
            <a:r>
              <a:rPr/>
              <a:t> </a:t>
            </a:r>
            <a:r>
              <a:rPr/>
              <a:t>(Jacobs</a:t>
            </a:r>
            <a:r>
              <a:rPr/>
              <a:t> </a:t>
            </a:r>
            <a:r>
              <a:rPr/>
              <a:t>2009).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30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There’s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nice</a:t>
            </a:r>
            <a:r>
              <a:rPr/>
              <a:t> </a:t>
            </a:r>
            <a:r>
              <a:rPr/>
              <a:t>paper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recommended</a:t>
            </a:r>
            <a:r>
              <a:rPr/>
              <a:t> </a:t>
            </a:r>
            <a:r>
              <a:rPr/>
              <a:t>reading</a:t>
            </a:r>
            <a:r>
              <a:rPr/>
              <a:t> </a:t>
            </a:r>
            <a:r>
              <a:rPr/>
              <a:t>list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discusses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analysis.</a:t>
            </a:r>
            <a:r>
              <a:rPr/>
              <a:t> </a:t>
            </a:r>
            <a:r>
              <a:rPr/>
              <a:t>Primary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(meaning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team)</a:t>
            </a:r>
            <a:r>
              <a:rPr/>
              <a:t> </a:t>
            </a:r>
            <a:r>
              <a:rPr/>
              <a:t>both</a:t>
            </a:r>
            <a:r>
              <a:rPr/>
              <a:t> </a:t>
            </a:r>
            <a:r>
              <a:rPr/>
              <a:t>collect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analyze.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dta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someone</a:t>
            </a:r>
            <a:r>
              <a:rPr/>
              <a:t> </a:t>
            </a:r>
            <a:r>
              <a:rPr/>
              <a:t>else</a:t>
            </a:r>
            <a:r>
              <a:rPr/>
              <a:t> </a:t>
            </a:r>
            <a:r>
              <a:rPr/>
              <a:t>collected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provide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analysis.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There’s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excellent</a:t>
            </a:r>
            <a:r>
              <a:rPr/>
              <a:t> </a:t>
            </a:r>
            <a:r>
              <a:rPr/>
              <a:t>reference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recommended</a:t>
            </a:r>
            <a:r>
              <a:rPr/>
              <a:t> </a:t>
            </a:r>
            <a:r>
              <a:rPr/>
              <a:t>readings</a:t>
            </a:r>
            <a:r>
              <a:rPr/>
              <a:t> </a:t>
            </a:r>
            <a:r>
              <a:rPr/>
              <a:t>section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emphasize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should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full</a:t>
            </a:r>
            <a:r>
              <a:rPr/>
              <a:t> </a:t>
            </a:r>
            <a:r>
              <a:rPr/>
              <a:t>phrase</a:t>
            </a:r>
            <a:r>
              <a:rPr/>
              <a:t> </a:t>
            </a:r>
            <a:r>
              <a:rPr/>
              <a:t>“</a:t>
            </a:r>
            <a:r>
              <a:rPr/>
              <a:t>secondary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existing</a:t>
            </a:r>
            <a:r>
              <a:rPr/>
              <a:t> </a:t>
            </a:r>
            <a:r>
              <a:rPr/>
              <a:t>data</a:t>
            </a:r>
            <a:r>
              <a:rPr/>
              <a:t>”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avoid</a:t>
            </a:r>
            <a:r>
              <a:rPr/>
              <a:t> </a:t>
            </a:r>
            <a:r>
              <a:rPr/>
              <a:t>confusion.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Secondary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come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private</a:t>
            </a:r>
            <a:r>
              <a:rPr/>
              <a:t> </a:t>
            </a:r>
            <a:r>
              <a:rPr/>
              <a:t>sources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government</a:t>
            </a:r>
            <a:r>
              <a:rPr/>
              <a:t> </a:t>
            </a:r>
            <a:r>
              <a:rPr/>
              <a:t>sources.</a:t>
            </a:r>
            <a:r>
              <a:rPr/>
              <a:t> </a:t>
            </a:r>
            <a:r>
              <a:rPr/>
              <a:t>I’ll</a:t>
            </a:r>
            <a:r>
              <a:rPr/>
              <a:t> </a:t>
            </a:r>
            <a:r>
              <a:rPr/>
              <a:t>talk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bit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excellent</a:t>
            </a:r>
            <a:r>
              <a:rPr/>
              <a:t> </a:t>
            </a:r>
            <a:r>
              <a:rPr/>
              <a:t>government</a:t>
            </a:r>
            <a:r>
              <a:rPr/>
              <a:t> </a:t>
            </a:r>
            <a:r>
              <a:rPr/>
              <a:t>sources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data: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U.S.</a:t>
            </a:r>
            <a:r>
              <a:rPr/>
              <a:t> </a:t>
            </a:r>
            <a:r>
              <a:rPr/>
              <a:t>Census</a:t>
            </a:r>
            <a:r>
              <a:rPr/>
              <a:t> </a:t>
            </a:r>
            <a:r>
              <a:rPr/>
              <a:t>Bureau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Centers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Disease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Prevention.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When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existing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ask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add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items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collect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benefit,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working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ancillary</a:t>
            </a:r>
            <a:r>
              <a:rPr/>
              <a:t> </a:t>
            </a:r>
            <a:r>
              <a:rPr/>
              <a:t>study.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special</a:t>
            </a:r>
            <a:r>
              <a:rPr/>
              <a:t> </a:t>
            </a:r>
            <a:r>
              <a:rPr/>
              <a:t>treat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requires</a:t>
            </a:r>
            <a:r>
              <a:rPr/>
              <a:t> </a:t>
            </a:r>
            <a:r>
              <a:rPr/>
              <a:t>close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team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existing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study.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analyses,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con’t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luxury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take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is.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An</a:t>
            </a:r>
            <a:r>
              <a:rPr/>
              <a:t> </a:t>
            </a:r>
            <a:r>
              <a:rPr/>
              <a:t>ancillary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requires</a:t>
            </a:r>
            <a:r>
              <a:rPr/>
              <a:t> </a:t>
            </a:r>
            <a:r>
              <a:rPr/>
              <a:t>IRB</a:t>
            </a:r>
            <a:r>
              <a:rPr/>
              <a:t> </a:t>
            </a:r>
            <a:r>
              <a:rPr/>
              <a:t>approval.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discuss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coordinators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piggy</a:t>
            </a:r>
            <a:r>
              <a:rPr/>
              <a:t> </a:t>
            </a:r>
            <a:r>
              <a:rPr/>
              <a:t>baking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gets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author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study,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order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authors</a:t>
            </a:r>
            <a:r>
              <a:rPr/>
              <a:t> </a:t>
            </a:r>
            <a:r>
              <a:rPr/>
              <a:t>should</a:t>
            </a:r>
            <a:r>
              <a:rPr/>
              <a:t> </a:t>
            </a:r>
            <a:r>
              <a:rPr/>
              <a:t>be.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before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paper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written,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find</a:t>
            </a:r>
            <a:r>
              <a:rPr/>
              <a:t> </a:t>
            </a:r>
            <a:r>
              <a:rPr/>
              <a:t>yourself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middle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ugly</a:t>
            </a:r>
            <a:r>
              <a:rPr/>
              <a:t> </a:t>
            </a:r>
            <a:r>
              <a:rPr/>
              <a:t>argument.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</a:t>
            </a:fld>
            <a:endParaRPr lang="en-US"/>
          </a:p>
        </p:txBody>
      </p:sp>
    </p:spTree>
  </p:cSld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Current</a:t>
            </a:r>
            <a:r>
              <a:rPr/>
              <a:t> </a:t>
            </a:r>
            <a:r>
              <a:rPr/>
              <a:t>Population</a:t>
            </a:r>
            <a:r>
              <a:rPr/>
              <a:t> </a:t>
            </a:r>
            <a:r>
              <a:rPr/>
              <a:t>Survey,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joint</a:t>
            </a:r>
            <a:r>
              <a:rPr/>
              <a:t> </a:t>
            </a:r>
            <a:r>
              <a:rPr/>
              <a:t>effort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Bureau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Labor</a:t>
            </a:r>
            <a:r>
              <a:rPr/>
              <a:t> </a:t>
            </a:r>
            <a:r>
              <a:rPr/>
              <a:t>Statistics,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monthly</a:t>
            </a:r>
            <a:r>
              <a:rPr/>
              <a:t> </a:t>
            </a:r>
            <a:r>
              <a:rPr/>
              <a:t>survey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60,000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provides</a:t>
            </a:r>
            <a:r>
              <a:rPr/>
              <a:t> </a:t>
            </a:r>
            <a:r>
              <a:rPr/>
              <a:t>unemployment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United</a:t>
            </a:r>
            <a:r>
              <a:rPr/>
              <a:t> </a:t>
            </a:r>
            <a:r>
              <a:rPr/>
              <a:t>States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whole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local</a:t>
            </a:r>
            <a:r>
              <a:rPr/>
              <a:t> </a:t>
            </a:r>
            <a:r>
              <a:rPr/>
              <a:t>regions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specific</a:t>
            </a:r>
            <a:r>
              <a:rPr/>
              <a:t> </a:t>
            </a:r>
            <a:r>
              <a:rPr/>
              <a:t>demographic</a:t>
            </a:r>
            <a:r>
              <a:rPr/>
              <a:t> </a:t>
            </a:r>
            <a:r>
              <a:rPr/>
              <a:t>groups.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survey</a:t>
            </a:r>
            <a:r>
              <a:rPr/>
              <a:t> </a:t>
            </a:r>
            <a:r>
              <a:rPr/>
              <a:t>includes</a:t>
            </a:r>
            <a:r>
              <a:rPr/>
              <a:t> </a:t>
            </a:r>
            <a:r>
              <a:rPr/>
              <a:t>supplements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allows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tobacco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(Zhu</a:t>
            </a:r>
            <a:r>
              <a:rPr/>
              <a:t> </a:t>
            </a:r>
            <a:r>
              <a:rPr/>
              <a:t>2017),</a:t>
            </a:r>
            <a:r>
              <a:rPr/>
              <a:t> </a:t>
            </a:r>
            <a:r>
              <a:rPr/>
              <a:t>poverty</a:t>
            </a:r>
            <a:r>
              <a:rPr/>
              <a:t> </a:t>
            </a:r>
            <a:r>
              <a:rPr/>
              <a:t>(Pac</a:t>
            </a:r>
            <a:r>
              <a:rPr/>
              <a:t> </a:t>
            </a:r>
            <a:r>
              <a:rPr/>
              <a:t>2017),</a:t>
            </a:r>
            <a:r>
              <a:rPr/>
              <a:t> </a:t>
            </a:r>
            <a:r>
              <a:rPr/>
              <a:t>food</a:t>
            </a:r>
            <a:r>
              <a:rPr/>
              <a:t> </a:t>
            </a:r>
            <a:r>
              <a:rPr/>
              <a:t>security</a:t>
            </a:r>
            <a:r>
              <a:rPr/>
              <a:t> </a:t>
            </a:r>
            <a:r>
              <a:rPr/>
              <a:t>(Jernigan</a:t>
            </a:r>
            <a:r>
              <a:rPr/>
              <a:t> </a:t>
            </a:r>
            <a:r>
              <a:rPr/>
              <a:t>2017),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insurance</a:t>
            </a:r>
            <a:r>
              <a:rPr/>
              <a:t> </a:t>
            </a:r>
            <a:r>
              <a:rPr/>
              <a:t>coverage</a:t>
            </a:r>
            <a:r>
              <a:rPr/>
              <a:t> </a:t>
            </a:r>
            <a:r>
              <a:rPr/>
              <a:t>(Pascale</a:t>
            </a:r>
            <a:r>
              <a:rPr/>
              <a:t> </a:t>
            </a:r>
            <a:r>
              <a:rPr/>
              <a:t>2016).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31</a:t>
            </a:fld>
            <a:endParaRPr lang="en-US"/>
          </a:p>
        </p:txBody>
      </p:sp>
    </p:spTree>
  </p:cSld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Consumer</a:t>
            </a:r>
            <a:r>
              <a:rPr/>
              <a:t> </a:t>
            </a:r>
            <a:r>
              <a:rPr/>
              <a:t>Expenditure</a:t>
            </a:r>
            <a:r>
              <a:rPr/>
              <a:t> </a:t>
            </a:r>
            <a:r>
              <a:rPr/>
              <a:t>Survey,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joint</a:t>
            </a:r>
            <a:r>
              <a:rPr/>
              <a:t> </a:t>
            </a:r>
            <a:r>
              <a:rPr/>
              <a:t>effort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Bureau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Labor</a:t>
            </a:r>
            <a:r>
              <a:rPr/>
              <a:t> </a:t>
            </a:r>
            <a:r>
              <a:rPr/>
              <a:t>Statistics,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interview</a:t>
            </a:r>
            <a:r>
              <a:rPr/>
              <a:t> </a:t>
            </a:r>
            <a:r>
              <a:rPr/>
              <a:t>survey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major</a:t>
            </a:r>
            <a:r>
              <a:rPr/>
              <a:t> </a:t>
            </a:r>
            <a:r>
              <a:rPr/>
              <a:t>expenditure</a:t>
            </a:r>
            <a:r>
              <a:rPr/>
              <a:t> </a:t>
            </a:r>
            <a:r>
              <a:rPr/>
              <a:t>components</a:t>
            </a:r>
            <a:r>
              <a:rPr/>
              <a:t> </a:t>
            </a:r>
            <a:r>
              <a:rPr/>
              <a:t>combined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diary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detailed</a:t>
            </a:r>
            <a:r>
              <a:rPr/>
              <a:t> </a:t>
            </a:r>
            <a:r>
              <a:rPr/>
              <a:t>individual</a:t>
            </a:r>
            <a:r>
              <a:rPr/>
              <a:t> </a:t>
            </a:r>
            <a:r>
              <a:rPr/>
              <a:t>purchases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integrated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provide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record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expenditures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family.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purchasing</a:t>
            </a:r>
            <a:r>
              <a:rPr/>
              <a:t> </a:t>
            </a:r>
            <a:r>
              <a:rPr/>
              <a:t>patterns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basis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market</a:t>
            </a:r>
            <a:r>
              <a:rPr/>
              <a:t> </a:t>
            </a:r>
            <a:r>
              <a:rPr/>
              <a:t>basket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goods</a:t>
            </a:r>
            <a:r>
              <a:rPr/>
              <a:t> </a:t>
            </a:r>
            <a:r>
              <a:rPr/>
              <a:t>used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computation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measure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inflation,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Consumer</a:t>
            </a:r>
            <a:r>
              <a:rPr/>
              <a:t> </a:t>
            </a:r>
            <a:r>
              <a:rPr/>
              <a:t>Price</a:t>
            </a:r>
            <a:r>
              <a:rPr/>
              <a:t> </a:t>
            </a:r>
            <a:r>
              <a:rPr/>
              <a:t>Index.</a:t>
            </a:r>
            <a:r>
              <a:rPr/>
              <a:t> </a:t>
            </a:r>
            <a:r>
              <a:rPr/>
              <a:t>Individual</a:t>
            </a:r>
            <a:r>
              <a:rPr/>
              <a:t> </a:t>
            </a:r>
            <a:r>
              <a:rPr/>
              <a:t>level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survey</a:t>
            </a:r>
            <a:r>
              <a:rPr/>
              <a:t> </a:t>
            </a:r>
            <a:r>
              <a:rPr/>
              <a:t>allows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detailed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purchasing</a:t>
            </a:r>
            <a:r>
              <a:rPr/>
              <a:t> </a:t>
            </a:r>
            <a:r>
              <a:rPr/>
              <a:t>habits,</a:t>
            </a:r>
            <a:r>
              <a:rPr/>
              <a:t> </a:t>
            </a:r>
            <a:r>
              <a:rPr/>
              <a:t>such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expenditures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tobacco</a:t>
            </a:r>
            <a:r>
              <a:rPr/>
              <a:t> </a:t>
            </a:r>
            <a:r>
              <a:rPr/>
              <a:t>consuming</a:t>
            </a:r>
            <a:r>
              <a:rPr/>
              <a:t> </a:t>
            </a:r>
            <a:r>
              <a:rPr/>
              <a:t>households</a:t>
            </a:r>
            <a:r>
              <a:rPr/>
              <a:t> </a:t>
            </a:r>
            <a:r>
              <a:rPr/>
              <a:t>(Rogers</a:t>
            </a:r>
            <a:r>
              <a:rPr/>
              <a:t> </a:t>
            </a:r>
            <a:r>
              <a:rPr/>
              <a:t>2017)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food</a:t>
            </a:r>
            <a:r>
              <a:rPr/>
              <a:t> </a:t>
            </a:r>
            <a:r>
              <a:rPr/>
              <a:t>expenditures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ethnic</a:t>
            </a:r>
            <a:r>
              <a:rPr/>
              <a:t> </a:t>
            </a:r>
            <a:r>
              <a:rPr/>
              <a:t>groups</a:t>
            </a:r>
            <a:r>
              <a:rPr/>
              <a:t> </a:t>
            </a:r>
            <a:r>
              <a:rPr/>
              <a:t>(Ryabov</a:t>
            </a:r>
            <a:r>
              <a:rPr/>
              <a:t> </a:t>
            </a:r>
            <a:r>
              <a:rPr/>
              <a:t>2016).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32</a:t>
            </a:fld>
            <a:endParaRPr lang="en-US"/>
          </a:p>
        </p:txBody>
      </p:sp>
    </p:spTree>
  </p:cSld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National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Victimization</a:t>
            </a:r>
            <a:r>
              <a:rPr/>
              <a:t> </a:t>
            </a:r>
            <a:r>
              <a:rPr/>
              <a:t>Survey,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joint</a:t>
            </a:r>
            <a:r>
              <a:rPr/>
              <a:t> </a:t>
            </a:r>
            <a:r>
              <a:rPr/>
              <a:t>effort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Bureau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Justice</a:t>
            </a:r>
            <a:r>
              <a:rPr/>
              <a:t> </a:t>
            </a:r>
            <a:r>
              <a:rPr/>
              <a:t>Statistics,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self-report</a:t>
            </a:r>
            <a:r>
              <a:rPr/>
              <a:t> </a:t>
            </a:r>
            <a:r>
              <a:rPr/>
              <a:t>survey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160,000</a:t>
            </a:r>
            <a:r>
              <a:rPr/>
              <a:t> </a:t>
            </a:r>
            <a:r>
              <a:rPr/>
              <a:t>households</a:t>
            </a:r>
            <a:r>
              <a:rPr/>
              <a:t> </a:t>
            </a:r>
            <a:r>
              <a:rPr/>
              <a:t>per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nonfatal</a:t>
            </a:r>
            <a:r>
              <a:rPr/>
              <a:t> </a:t>
            </a:r>
            <a:r>
              <a:rPr/>
              <a:t>personal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household</a:t>
            </a:r>
            <a:r>
              <a:rPr/>
              <a:t> </a:t>
            </a:r>
            <a:r>
              <a:rPr/>
              <a:t>property</a:t>
            </a:r>
            <a:r>
              <a:rPr/>
              <a:t> </a:t>
            </a:r>
            <a:r>
              <a:rPr/>
              <a:t>crimes.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survey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supplements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school</a:t>
            </a:r>
            <a:r>
              <a:rPr/>
              <a:t> </a:t>
            </a:r>
            <a:r>
              <a:rPr/>
              <a:t>violence</a:t>
            </a:r>
            <a:r>
              <a:rPr/>
              <a:t> </a:t>
            </a:r>
            <a:r>
              <a:rPr/>
              <a:t>(Musu-Gillette</a:t>
            </a:r>
            <a:r>
              <a:rPr/>
              <a:t> </a:t>
            </a:r>
            <a:r>
              <a:rPr/>
              <a:t>2016)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stalking</a:t>
            </a:r>
            <a:r>
              <a:rPr/>
              <a:t> </a:t>
            </a:r>
            <a:r>
              <a:rPr/>
              <a:t>(Menard</a:t>
            </a:r>
            <a:r>
              <a:rPr/>
              <a:t> </a:t>
            </a:r>
            <a:r>
              <a:rPr/>
              <a:t>2016).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33</a:t>
            </a:fld>
            <a:endParaRPr lang="en-US"/>
          </a:p>
        </p:txBody>
      </p:sp>
    </p:spTree>
  </p:cSld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Here’s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quick</a:t>
            </a:r>
            <a:r>
              <a:rPr/>
              <a:t> </a:t>
            </a:r>
            <a:r>
              <a:rPr/>
              <a:t>overview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produced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CDC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Census</a:t>
            </a:r>
            <a:r>
              <a:rPr/>
              <a:t> </a:t>
            </a:r>
            <a:r>
              <a:rPr/>
              <a:t>Bureau.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34</a:t>
            </a:fld>
            <a:endParaRPr lang="en-US"/>
          </a:p>
        </p:txBody>
      </p:sp>
    </p:spTree>
  </p:cSld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Going</a:t>
            </a:r>
            <a:r>
              <a:rPr/>
              <a:t> </a:t>
            </a:r>
            <a:r>
              <a:rPr/>
              <a:t>back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figure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used,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five</a:t>
            </a:r>
            <a:r>
              <a:rPr/>
              <a:t> </a:t>
            </a:r>
            <a:r>
              <a:rPr/>
              <a:t>columns.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past</a:t>
            </a:r>
            <a:r>
              <a:rPr/>
              <a:t> </a:t>
            </a:r>
            <a:r>
              <a:rPr/>
              <a:t>couple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weeks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talked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first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columns.</a:t>
            </a:r>
            <a:r>
              <a:rPr/>
              <a:t> </a:t>
            </a:r>
            <a:r>
              <a:rPr/>
              <a:t>Now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talk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columns:</a:t>
            </a:r>
            <a:r>
              <a:rPr/>
              <a:t> </a:t>
            </a:r>
            <a:r>
              <a:rPr/>
              <a:t>comparative,</a:t>
            </a:r>
            <a:r>
              <a:rPr/>
              <a:t> </a:t>
            </a:r>
            <a:r>
              <a:rPr/>
              <a:t>associational,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descriptive</a:t>
            </a:r>
            <a:r>
              <a:rPr/>
              <a:t> </a:t>
            </a:r>
            <a:r>
              <a:rPr/>
              <a:t>studies.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For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studies,</a:t>
            </a:r>
            <a:r>
              <a:rPr/>
              <a:t> </a:t>
            </a:r>
            <a:r>
              <a:rPr/>
              <a:t>according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book,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“</a:t>
            </a:r>
            <a:r>
              <a:rPr/>
              <a:t>stuck</a:t>
            </a:r>
            <a:r>
              <a:rPr/>
              <a:t>”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attribute</a:t>
            </a:r>
            <a:r>
              <a:rPr/>
              <a:t> </a:t>
            </a:r>
            <a:r>
              <a:rPr/>
              <a:t>independent</a:t>
            </a:r>
            <a:r>
              <a:rPr/>
              <a:t> </a:t>
            </a:r>
            <a:r>
              <a:rPr/>
              <a:t>variable,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cannot</a:t>
            </a:r>
            <a:r>
              <a:rPr/>
              <a:t> </a:t>
            </a:r>
            <a:r>
              <a:rPr/>
              <a:t>manipulate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control.</a:t>
            </a:r>
            <a:r>
              <a:rPr/>
              <a:t> </a:t>
            </a:r>
            <a:r>
              <a:rPr/>
              <a:t>It’s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distinction,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careful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sometimes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active</a:t>
            </a:r>
            <a:r>
              <a:rPr/>
              <a:t> </a:t>
            </a:r>
            <a:r>
              <a:rPr/>
              <a:t>independent</a:t>
            </a:r>
            <a:r>
              <a:rPr/>
              <a:t> </a:t>
            </a:r>
            <a:r>
              <a:rPr/>
              <a:t>variable,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through</a:t>
            </a:r>
            <a:r>
              <a:rPr/>
              <a:t> </a:t>
            </a:r>
            <a:r>
              <a:rPr/>
              <a:t>randomization,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choose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randomize.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talked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under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umbrella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quasi-experimental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last</a:t>
            </a:r>
            <a:r>
              <a:rPr/>
              <a:t> </a:t>
            </a:r>
            <a:r>
              <a:rPr/>
              <a:t>week,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talk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week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35</a:t>
            </a:fld>
            <a:endParaRPr lang="en-US"/>
          </a:p>
        </p:txBody>
      </p:sp>
    </p:spTree>
  </p:cSld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attribute</a:t>
            </a:r>
            <a:r>
              <a:rPr/>
              <a:t> </a:t>
            </a:r>
            <a:r>
              <a:rPr/>
              <a:t>independent</a:t>
            </a:r>
            <a:r>
              <a:rPr/>
              <a:t> </a:t>
            </a:r>
            <a:r>
              <a:rPr/>
              <a:t>variable,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book</a:t>
            </a:r>
            <a:r>
              <a:rPr/>
              <a:t> </a:t>
            </a:r>
            <a:r>
              <a:rPr/>
              <a:t>points</a:t>
            </a:r>
            <a:r>
              <a:rPr/>
              <a:t> </a:t>
            </a:r>
            <a:r>
              <a:rPr/>
              <a:t>out,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cannot</a:t>
            </a:r>
            <a:r>
              <a:rPr/>
              <a:t> </a:t>
            </a:r>
            <a:r>
              <a:rPr/>
              <a:t>randomize.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compare</a:t>
            </a:r>
            <a:r>
              <a:rPr/>
              <a:t> </a:t>
            </a:r>
            <a:r>
              <a:rPr/>
              <a:t>demographic</a:t>
            </a:r>
            <a:r>
              <a:rPr/>
              <a:t> </a:t>
            </a:r>
            <a:r>
              <a:rPr/>
              <a:t>groups,</a:t>
            </a:r>
            <a:r>
              <a:rPr/>
              <a:t> </a:t>
            </a:r>
            <a:r>
              <a:rPr/>
              <a:t>those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belong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demographic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stuck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group.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person’s</a:t>
            </a:r>
            <a:r>
              <a:rPr/>
              <a:t> </a:t>
            </a:r>
            <a:r>
              <a:rPr/>
              <a:t>race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gender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all,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changing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person’s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requires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machine.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could,</a:t>
            </a:r>
            <a:r>
              <a:rPr/>
              <a:t> </a:t>
            </a:r>
            <a:r>
              <a:rPr/>
              <a:t>possibly,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person’s</a:t>
            </a:r>
            <a:r>
              <a:rPr/>
              <a:t> </a:t>
            </a:r>
            <a:r>
              <a:rPr/>
              <a:t>socio-economic</a:t>
            </a:r>
            <a:r>
              <a:rPr/>
              <a:t> </a:t>
            </a:r>
            <a:r>
              <a:rPr/>
              <a:t>status,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film</a:t>
            </a:r>
            <a:r>
              <a:rPr/>
              <a:t> </a:t>
            </a:r>
            <a:r>
              <a:rPr/>
              <a:t>“</a:t>
            </a:r>
            <a:r>
              <a:rPr/>
              <a:t>Trading</a:t>
            </a:r>
            <a:r>
              <a:rPr/>
              <a:t> </a:t>
            </a:r>
            <a:r>
              <a:rPr/>
              <a:t>Places</a:t>
            </a:r>
            <a:r>
              <a:rPr/>
              <a:t>”</a:t>
            </a:r>
            <a:r>
              <a:rPr/>
              <a:t> </a:t>
            </a:r>
            <a:r>
              <a:rPr/>
              <a:t>illustrates,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requires</a:t>
            </a:r>
            <a:r>
              <a:rPr/>
              <a:t> </a:t>
            </a:r>
            <a:r>
              <a:rPr/>
              <a:t>far</a:t>
            </a:r>
            <a:r>
              <a:rPr/>
              <a:t> </a:t>
            </a:r>
            <a:r>
              <a:rPr/>
              <a:t>too</a:t>
            </a:r>
            <a:r>
              <a:rPr/>
              <a:t> </a:t>
            </a:r>
            <a:r>
              <a:rPr/>
              <a:t>much</a:t>
            </a:r>
            <a:r>
              <a:rPr/>
              <a:t> </a:t>
            </a:r>
            <a:r>
              <a:rPr/>
              <a:t>effort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done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large</a:t>
            </a:r>
            <a:r>
              <a:rPr/>
              <a:t> </a:t>
            </a:r>
            <a:r>
              <a:rPr/>
              <a:t>scale.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Last</a:t>
            </a:r>
            <a:r>
              <a:rPr/>
              <a:t> </a:t>
            </a:r>
            <a:r>
              <a:rPr/>
              <a:t>week,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talked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setting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randomization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impractical.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busy</a:t>
            </a:r>
            <a:r>
              <a:rPr/>
              <a:t> </a:t>
            </a:r>
            <a:r>
              <a:rPr/>
              <a:t>setting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emergency</a:t>
            </a:r>
            <a:r>
              <a:rPr/>
              <a:t> </a:t>
            </a:r>
            <a:r>
              <a:rPr/>
              <a:t>room,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usually</a:t>
            </a:r>
            <a:r>
              <a:rPr/>
              <a:t> </a:t>
            </a:r>
            <a:r>
              <a:rPr/>
              <a:t>can’t</a:t>
            </a:r>
            <a:r>
              <a:rPr/>
              <a:t> </a:t>
            </a:r>
            <a:r>
              <a:rPr/>
              <a:t>impose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complexities</a:t>
            </a:r>
            <a:r>
              <a:rPr/>
              <a:t> </a:t>
            </a:r>
            <a:r>
              <a:rPr/>
              <a:t>associated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randomization.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You</a:t>
            </a:r>
            <a:r>
              <a:rPr/>
              <a:t> </a:t>
            </a:r>
            <a:r>
              <a:rPr/>
              <a:t>can’t</a:t>
            </a:r>
            <a:r>
              <a:rPr/>
              <a:t> </a:t>
            </a:r>
            <a:r>
              <a:rPr/>
              <a:t>randomize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studying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harmful</a:t>
            </a:r>
            <a:r>
              <a:rPr/>
              <a:t> </a:t>
            </a:r>
            <a:r>
              <a:rPr/>
              <a:t>exposure.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unethical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deliberately</a:t>
            </a:r>
            <a:r>
              <a:rPr/>
              <a:t> </a:t>
            </a:r>
            <a:r>
              <a:rPr/>
              <a:t>expose</a:t>
            </a:r>
            <a:r>
              <a:rPr/>
              <a:t> </a:t>
            </a:r>
            <a:r>
              <a:rPr/>
              <a:t>someone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something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hurt</a:t>
            </a:r>
            <a:r>
              <a:rPr/>
              <a:t> </a:t>
            </a:r>
            <a:r>
              <a:rPr/>
              <a:t>them.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limited</a:t>
            </a:r>
            <a:r>
              <a:rPr/>
              <a:t> </a:t>
            </a:r>
            <a:r>
              <a:rPr/>
              <a:t>exceptions,</a:t>
            </a:r>
            <a:r>
              <a:rPr/>
              <a:t> </a:t>
            </a:r>
            <a:r>
              <a:rPr/>
              <a:t>such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harm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minor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easily</a:t>
            </a:r>
            <a:r>
              <a:rPr/>
              <a:t> </a:t>
            </a:r>
            <a:r>
              <a:rPr/>
              <a:t>reversible.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You</a:t>
            </a:r>
            <a:r>
              <a:rPr/>
              <a:t> </a:t>
            </a:r>
            <a:r>
              <a:rPr/>
              <a:t>can’t</a:t>
            </a:r>
            <a:r>
              <a:rPr/>
              <a:t> </a:t>
            </a:r>
            <a:r>
              <a:rPr/>
              <a:t>randomize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and/or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treating</a:t>
            </a:r>
            <a:r>
              <a:rPr/>
              <a:t> </a:t>
            </a:r>
            <a:r>
              <a:rPr/>
              <a:t>physicians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strong</a:t>
            </a:r>
            <a:r>
              <a:rPr/>
              <a:t> </a:t>
            </a:r>
            <a:r>
              <a:rPr/>
              <a:t>preference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(or</a:t>
            </a:r>
            <a:r>
              <a:rPr/>
              <a:t> </a:t>
            </a:r>
            <a:r>
              <a:rPr/>
              <a:t>against)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particular</a:t>
            </a:r>
            <a:r>
              <a:rPr/>
              <a:t> </a:t>
            </a:r>
            <a:r>
              <a:rPr/>
              <a:t>treatment.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talked</a:t>
            </a:r>
            <a:r>
              <a:rPr/>
              <a:t> </a:t>
            </a:r>
            <a:r>
              <a:rPr/>
              <a:t>last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laproscopic</a:t>
            </a:r>
            <a:r>
              <a:rPr/>
              <a:t> </a:t>
            </a:r>
            <a:r>
              <a:rPr/>
              <a:t>surgery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hard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convince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randomly</a:t>
            </a:r>
            <a:r>
              <a:rPr/>
              <a:t> </a:t>
            </a:r>
            <a:r>
              <a:rPr/>
              <a:t>assigned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alternative:</a:t>
            </a:r>
            <a:r>
              <a:rPr/>
              <a:t> </a:t>
            </a:r>
            <a:r>
              <a:rPr/>
              <a:t>open</a:t>
            </a:r>
            <a:r>
              <a:rPr/>
              <a:t> </a:t>
            </a:r>
            <a:r>
              <a:rPr/>
              <a:t>surgery,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leaves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large</a:t>
            </a:r>
            <a:r>
              <a:rPr/>
              <a:t> </a:t>
            </a:r>
            <a:r>
              <a:rPr/>
              <a:t>scar.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Finally,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can’t</a:t>
            </a:r>
            <a:r>
              <a:rPr/>
              <a:t> </a:t>
            </a:r>
            <a:r>
              <a:rPr/>
              <a:t>randomize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retrospective</a:t>
            </a:r>
            <a:r>
              <a:rPr/>
              <a:t> </a:t>
            </a:r>
            <a:r>
              <a:rPr/>
              <a:t>study,</a:t>
            </a:r>
            <a:r>
              <a:rPr/>
              <a:t> </a:t>
            </a:r>
            <a:r>
              <a:rPr/>
              <a:t>since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already</a:t>
            </a:r>
            <a:r>
              <a:rPr/>
              <a:t> </a:t>
            </a:r>
            <a:r>
              <a:rPr/>
              <a:t>been</a:t>
            </a:r>
            <a:r>
              <a:rPr/>
              <a:t> </a:t>
            </a:r>
            <a:r>
              <a:rPr/>
              <a:t>collected.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Your</a:t>
            </a:r>
            <a:r>
              <a:rPr/>
              <a:t> </a:t>
            </a:r>
            <a:r>
              <a:rPr/>
              <a:t>book</a:t>
            </a:r>
            <a:r>
              <a:rPr/>
              <a:t> </a:t>
            </a:r>
            <a:r>
              <a:rPr/>
              <a:t>uses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categories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research: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randomize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did</a:t>
            </a:r>
            <a:r>
              <a:rPr/>
              <a:t> </a:t>
            </a:r>
            <a:r>
              <a:rPr/>
              <a:t>randomize;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randomize,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didn’t</a:t>
            </a:r>
            <a:r>
              <a:rPr/>
              <a:t> </a:t>
            </a:r>
            <a:r>
              <a:rPr/>
              <a:t>(and</a:t>
            </a:r>
            <a:r>
              <a:rPr/>
              <a:t> </a:t>
            </a:r>
            <a:r>
              <a:rPr/>
              <a:t>sneers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choice);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couldn’t</a:t>
            </a:r>
            <a:r>
              <a:rPr/>
              <a:t> </a:t>
            </a:r>
            <a:r>
              <a:rPr/>
              <a:t>randomize</a:t>
            </a:r>
            <a:r>
              <a:rPr/>
              <a:t> </a:t>
            </a:r>
            <a:r>
              <a:rPr/>
              <a:t>(because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“</a:t>
            </a:r>
            <a:r>
              <a:rPr/>
              <a:t>stuck</a:t>
            </a:r>
            <a:r>
              <a:rPr/>
              <a:t>”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attribute</a:t>
            </a:r>
            <a:r>
              <a:rPr/>
              <a:t> </a:t>
            </a:r>
            <a:r>
              <a:rPr/>
              <a:t>random</a:t>
            </a:r>
            <a:r>
              <a:rPr/>
              <a:t> </a:t>
            </a:r>
            <a:r>
              <a:rPr/>
              <a:t>variable).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think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better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think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non-randomized</a:t>
            </a:r>
            <a:r>
              <a:rPr/>
              <a:t> </a:t>
            </a:r>
            <a:r>
              <a:rPr/>
              <a:t>studies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five</a:t>
            </a:r>
            <a:r>
              <a:rPr/>
              <a:t> </a:t>
            </a:r>
            <a:r>
              <a:rPr/>
              <a:t>criteria</a:t>
            </a:r>
            <a:r>
              <a:rPr/>
              <a:t> </a:t>
            </a:r>
            <a:r>
              <a:rPr/>
              <a:t>listed</a:t>
            </a:r>
            <a:r>
              <a:rPr/>
              <a:t> </a:t>
            </a:r>
            <a:r>
              <a:rPr/>
              <a:t>above.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Of</a:t>
            </a:r>
            <a:r>
              <a:rPr/>
              <a:t> </a:t>
            </a:r>
            <a:r>
              <a:rPr/>
              <a:t>course,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non-randomized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decide</a:t>
            </a:r>
            <a:r>
              <a:rPr/>
              <a:t> </a:t>
            </a:r>
            <a:r>
              <a:rPr/>
              <a:t>against</a:t>
            </a:r>
            <a:r>
              <a:rPr/>
              <a:t> </a:t>
            </a:r>
            <a:r>
              <a:rPr/>
              <a:t>randomization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above</a:t>
            </a:r>
            <a:r>
              <a:rPr/>
              <a:t> </a:t>
            </a:r>
            <a:r>
              <a:rPr/>
              <a:t>reasons.</a:t>
            </a:r>
            <a:r>
              <a:rPr/>
              <a:t> </a:t>
            </a:r>
            <a:r>
              <a:rPr/>
              <a:t>Suppose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studying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effect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second-hand</a:t>
            </a:r>
            <a:r>
              <a:rPr/>
              <a:t> </a:t>
            </a:r>
            <a:r>
              <a:rPr/>
              <a:t>smoke</a:t>
            </a:r>
            <a:r>
              <a:rPr/>
              <a:t> </a:t>
            </a:r>
            <a:r>
              <a:rPr/>
              <a:t>exposure.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couldn’t</a:t>
            </a:r>
            <a:r>
              <a:rPr/>
              <a:t> </a:t>
            </a:r>
            <a:r>
              <a:rPr/>
              <a:t>randomly</a:t>
            </a:r>
            <a:r>
              <a:rPr/>
              <a:t> </a:t>
            </a:r>
            <a:r>
              <a:rPr/>
              <a:t>marry</a:t>
            </a:r>
            <a:r>
              <a:rPr/>
              <a:t> </a:t>
            </a:r>
            <a:r>
              <a:rPr/>
              <a:t>off</a:t>
            </a:r>
            <a:r>
              <a:rPr/>
              <a:t> </a:t>
            </a:r>
            <a:r>
              <a:rPr/>
              <a:t>half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participants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smokers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half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non-smokers.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impractical,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wait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several</a:t>
            </a:r>
            <a:r>
              <a:rPr/>
              <a:t> </a:t>
            </a:r>
            <a:r>
              <a:rPr/>
              <a:t>decades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develop.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unethical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deliberately</a:t>
            </a:r>
            <a:r>
              <a:rPr/>
              <a:t> </a:t>
            </a:r>
            <a:r>
              <a:rPr/>
              <a:t>exposing</a:t>
            </a:r>
            <a:r>
              <a:rPr/>
              <a:t> </a:t>
            </a:r>
            <a:r>
              <a:rPr/>
              <a:t>someone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something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potentially</a:t>
            </a:r>
            <a:r>
              <a:rPr/>
              <a:t> </a:t>
            </a:r>
            <a:r>
              <a:rPr/>
              <a:t>harmful.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deal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strong</a:t>
            </a:r>
            <a:r>
              <a:rPr/>
              <a:t> </a:t>
            </a:r>
            <a:r>
              <a:rPr/>
              <a:t>patient</a:t>
            </a:r>
            <a:r>
              <a:rPr/>
              <a:t> </a:t>
            </a:r>
            <a:r>
              <a:rPr/>
              <a:t>preference.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us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quite</a:t>
            </a:r>
            <a:r>
              <a:rPr/>
              <a:t> </a:t>
            </a:r>
            <a:r>
              <a:rPr/>
              <a:t>fussy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agree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marry.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36</a:t>
            </a:fld>
            <a:endParaRPr lang="en-US"/>
          </a:p>
        </p:txBody>
      </p:sp>
    </p:spTree>
  </p:cSld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I’m</a:t>
            </a:r>
            <a:r>
              <a:rPr/>
              <a:t> </a:t>
            </a:r>
            <a:r>
              <a:rPr/>
              <a:t>going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depart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bit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book</a:t>
            </a:r>
            <a:r>
              <a:rPr/>
              <a:t> </a:t>
            </a:r>
            <a:r>
              <a:rPr/>
              <a:t>says.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first</a:t>
            </a:r>
            <a:r>
              <a:rPr/>
              <a:t> </a:t>
            </a:r>
            <a:r>
              <a:rPr/>
              <a:t>departure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term</a:t>
            </a:r>
            <a:r>
              <a:rPr/>
              <a:t> </a:t>
            </a:r>
            <a:r>
              <a:rPr/>
              <a:t>“</a:t>
            </a:r>
            <a:r>
              <a:rPr/>
              <a:t>observational</a:t>
            </a:r>
            <a:r>
              <a:rPr/>
              <a:t>”</a:t>
            </a:r>
            <a:r>
              <a:rPr/>
              <a:t> </a:t>
            </a:r>
            <a:r>
              <a:rPr/>
              <a:t>instead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“</a:t>
            </a:r>
            <a:r>
              <a:rPr/>
              <a:t>non-experimental.</a:t>
            </a:r>
            <a:r>
              <a:rPr/>
              <a:t>”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bit</a:t>
            </a:r>
            <a:r>
              <a:rPr/>
              <a:t> </a:t>
            </a:r>
            <a:r>
              <a:rPr/>
              <a:t>dangerous,</a:t>
            </a:r>
            <a:r>
              <a:rPr/>
              <a:t> </a:t>
            </a:r>
            <a:r>
              <a:rPr/>
              <a:t>perhaps,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term</a:t>
            </a:r>
            <a:r>
              <a:rPr/>
              <a:t> </a:t>
            </a:r>
            <a:r>
              <a:rPr/>
              <a:t>“</a:t>
            </a:r>
            <a:r>
              <a:rPr/>
              <a:t>observational</a:t>
            </a:r>
            <a:r>
              <a:rPr/>
              <a:t>”</a:t>
            </a:r>
            <a:r>
              <a:rPr/>
              <a:t> </a:t>
            </a:r>
            <a:r>
              <a:rPr/>
              <a:t>sometimes</a:t>
            </a:r>
            <a:r>
              <a:rPr/>
              <a:t> </a:t>
            </a:r>
            <a:r>
              <a:rPr/>
              <a:t>refers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involves</a:t>
            </a:r>
            <a:r>
              <a:rPr/>
              <a:t> </a:t>
            </a:r>
            <a:r>
              <a:rPr/>
              <a:t>watching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happens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public</a:t>
            </a:r>
            <a:r>
              <a:rPr/>
              <a:t> </a:t>
            </a:r>
            <a:r>
              <a:rPr/>
              <a:t>spaces.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Medicine,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least,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understand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am</a:t>
            </a:r>
            <a:r>
              <a:rPr/>
              <a:t> </a:t>
            </a:r>
            <a:r>
              <a:rPr/>
              <a:t>talking</a:t>
            </a:r>
            <a:r>
              <a:rPr/>
              <a:t> </a:t>
            </a:r>
            <a:r>
              <a:rPr/>
              <a:t>about.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bigger</a:t>
            </a:r>
            <a:r>
              <a:rPr/>
              <a:t> </a:t>
            </a:r>
            <a:r>
              <a:rPr/>
              <a:t>departure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classify</a:t>
            </a:r>
            <a:r>
              <a:rPr/>
              <a:t> </a:t>
            </a:r>
            <a:r>
              <a:rPr/>
              <a:t>non-experimental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observational</a:t>
            </a:r>
            <a:r>
              <a:rPr/>
              <a:t> </a:t>
            </a:r>
            <a:r>
              <a:rPr/>
              <a:t>studies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analyzed</a:t>
            </a:r>
            <a:r>
              <a:rPr/>
              <a:t> </a:t>
            </a:r>
            <a:r>
              <a:rPr/>
              <a:t>(comparative,</a:t>
            </a:r>
            <a:r>
              <a:rPr/>
              <a:t> </a:t>
            </a:r>
            <a:r>
              <a:rPr/>
              <a:t>associational,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descriptive)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sample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selected.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four</a:t>
            </a:r>
            <a:r>
              <a:rPr/>
              <a:t> </a:t>
            </a:r>
            <a:r>
              <a:rPr/>
              <a:t>approaches: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designs,</a:t>
            </a:r>
            <a:r>
              <a:rPr/>
              <a:t> </a:t>
            </a:r>
            <a:r>
              <a:rPr/>
              <a:t>cross-sectional</a:t>
            </a:r>
            <a:r>
              <a:rPr/>
              <a:t> </a:t>
            </a:r>
            <a:r>
              <a:rPr/>
              <a:t>designs,</a:t>
            </a:r>
            <a:r>
              <a:rPr/>
              <a:t> </a:t>
            </a:r>
            <a:r>
              <a:rPr/>
              <a:t>case-control</a:t>
            </a:r>
            <a:r>
              <a:rPr/>
              <a:t> </a:t>
            </a:r>
            <a:r>
              <a:rPr/>
              <a:t>designs,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historial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designs.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37</a:t>
            </a:fld>
            <a:endParaRPr lang="en-US"/>
          </a:p>
        </p:txBody>
      </p:sp>
    </p:spTree>
  </p:cSld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first</a:t>
            </a:r>
            <a:r>
              <a:rPr/>
              <a:t> </a:t>
            </a:r>
            <a:r>
              <a:rPr/>
              <a:t>type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observational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called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design.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select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specific</a:t>
            </a:r>
            <a:r>
              <a:rPr/>
              <a:t> </a:t>
            </a:r>
            <a:r>
              <a:rPr/>
              <a:t>exposure.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compare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another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does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exposure.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Cohort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defined</a:t>
            </a:r>
            <a:r>
              <a:rPr/>
              <a:t> </a:t>
            </a:r>
            <a:r>
              <a:rPr/>
              <a:t>prospectively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retrospectively.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retrospective</a:t>
            </a:r>
            <a:r>
              <a:rPr/>
              <a:t> </a:t>
            </a:r>
            <a:r>
              <a:rPr/>
              <a:t>study,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sure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occurs</a:t>
            </a:r>
            <a:r>
              <a:rPr/>
              <a:t> </a:t>
            </a:r>
            <a:r>
              <a:rPr/>
              <a:t>after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exposure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before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exposure.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38</a:t>
            </a:fld>
            <a:endParaRPr lang="en-US"/>
          </a:p>
        </p:txBody>
      </p:sp>
    </p:spTree>
  </p:cSld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Let’s</a:t>
            </a:r>
            <a:r>
              <a:rPr/>
              <a:t> </a:t>
            </a:r>
            <a:r>
              <a:rPr/>
              <a:t>talk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disadvantages</a:t>
            </a:r>
            <a:r>
              <a:rPr/>
              <a:t> </a:t>
            </a:r>
            <a:r>
              <a:rPr/>
              <a:t>first.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examining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rare</a:t>
            </a:r>
            <a:r>
              <a:rPr/>
              <a:t> </a:t>
            </a:r>
            <a:r>
              <a:rPr/>
              <a:t>outcome,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pretty</a:t>
            </a:r>
            <a:r>
              <a:rPr/>
              <a:t> </a:t>
            </a:r>
            <a:r>
              <a:rPr/>
              <a:t>large</a:t>
            </a:r>
            <a:r>
              <a:rPr/>
              <a:t> </a:t>
            </a:r>
            <a:r>
              <a:rPr/>
              <a:t>sample</a:t>
            </a:r>
            <a:r>
              <a:rPr/>
              <a:t> </a:t>
            </a:r>
            <a:r>
              <a:rPr/>
              <a:t>size.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rule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thumb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25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50</a:t>
            </a:r>
            <a:r>
              <a:rPr/>
              <a:t> </a:t>
            </a:r>
            <a:r>
              <a:rPr/>
              <a:t>events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exposed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unexposed</a:t>
            </a:r>
            <a:r>
              <a:rPr/>
              <a:t> </a:t>
            </a:r>
            <a:r>
              <a:rPr/>
              <a:t>groups.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occurs</a:t>
            </a:r>
            <a:r>
              <a:rPr/>
              <a:t> </a:t>
            </a:r>
            <a:r>
              <a:rPr/>
              <a:t>rarely,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0.1%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time,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you’d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tens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thousands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accumulate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sufficient</a:t>
            </a:r>
            <a:r>
              <a:rPr/>
              <a:t> </a:t>
            </a:r>
            <a:r>
              <a:rPr/>
              <a:t>number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events.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looking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long</a:t>
            </a:r>
            <a:r>
              <a:rPr/>
              <a:t> </a:t>
            </a:r>
            <a:r>
              <a:rPr/>
              <a:t>latency</a:t>
            </a:r>
            <a:r>
              <a:rPr/>
              <a:t> </a:t>
            </a:r>
            <a:r>
              <a:rPr/>
              <a:t>period</a:t>
            </a:r>
            <a:r>
              <a:rPr/>
              <a:t> </a:t>
            </a:r>
            <a:r>
              <a:rPr/>
              <a:t>(such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cancer),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follow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several</a:t>
            </a:r>
            <a:r>
              <a:rPr/>
              <a:t> </a:t>
            </a:r>
            <a:r>
              <a:rPr/>
              <a:t>decades.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sort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luxury?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retrospective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here,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you’d</a:t>
            </a:r>
            <a:r>
              <a:rPr/>
              <a:t> </a:t>
            </a:r>
            <a:r>
              <a:rPr/>
              <a:t>better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database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includes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across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broad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span.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and/or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doctors</a:t>
            </a:r>
            <a:r>
              <a:rPr/>
              <a:t> </a:t>
            </a:r>
            <a:r>
              <a:rPr/>
              <a:t>choose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gets</a:t>
            </a:r>
            <a:r>
              <a:rPr/>
              <a:t> </a:t>
            </a:r>
            <a:r>
              <a:rPr/>
              <a:t>what,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issue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selection</a:t>
            </a:r>
            <a:r>
              <a:rPr/>
              <a:t> </a:t>
            </a:r>
            <a:r>
              <a:rPr/>
              <a:t>bias.</a:t>
            </a:r>
            <a:r>
              <a:rPr/>
              <a:t> </a:t>
            </a:r>
            <a:r>
              <a:rPr/>
              <a:t>Also,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no</a:t>
            </a:r>
            <a:r>
              <a:rPr/>
              <a:t> </a:t>
            </a:r>
            <a:r>
              <a:rPr/>
              <a:t>ability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insure</a:t>
            </a:r>
            <a:r>
              <a:rPr/>
              <a:t> </a:t>
            </a:r>
            <a:r>
              <a:rPr/>
              <a:t>covariate</a:t>
            </a:r>
            <a:r>
              <a:rPr/>
              <a:t> </a:t>
            </a:r>
            <a:r>
              <a:rPr/>
              <a:t>balance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exposed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unexposed</a:t>
            </a:r>
            <a:r>
              <a:rPr/>
              <a:t> </a:t>
            </a:r>
            <a:r>
              <a:rPr/>
              <a:t>groups,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confounding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serious</a:t>
            </a:r>
            <a:r>
              <a:rPr/>
              <a:t> </a:t>
            </a:r>
            <a:r>
              <a:rPr/>
              <a:t>issue.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39</a:t>
            </a:fld>
            <a:endParaRPr lang="en-US"/>
          </a:p>
        </p:txBody>
      </p:sp>
    </p:spTree>
  </p:cSld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examine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variety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outcomes:</a:t>
            </a:r>
            <a:r>
              <a:rPr/>
              <a:t> </a:t>
            </a:r>
            <a:r>
              <a:rPr/>
              <a:t>mild,</a:t>
            </a:r>
            <a:r>
              <a:rPr/>
              <a:t> </a:t>
            </a:r>
            <a:r>
              <a:rPr/>
              <a:t>moderate,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severe.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usually</a:t>
            </a:r>
            <a:r>
              <a:rPr/>
              <a:t> </a:t>
            </a:r>
            <a:r>
              <a:rPr/>
              <a:t>pretty</a:t>
            </a:r>
            <a:r>
              <a:rPr/>
              <a:t> </a:t>
            </a:r>
            <a:r>
              <a:rPr/>
              <a:t>easy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present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design.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groups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follow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happens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them.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usually</a:t>
            </a:r>
            <a:r>
              <a:rPr/>
              <a:t> </a:t>
            </a:r>
            <a:r>
              <a:rPr/>
              <a:t>(but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always)</a:t>
            </a:r>
            <a:r>
              <a:rPr/>
              <a:t> </a:t>
            </a:r>
            <a:r>
              <a:rPr/>
              <a:t>easy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define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collect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makes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easy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collect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points</a:t>
            </a:r>
            <a:r>
              <a:rPr/>
              <a:t> </a:t>
            </a:r>
            <a:r>
              <a:rPr/>
              <a:t>(e.g.,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longitudinal</a:t>
            </a:r>
            <a:r>
              <a:rPr/>
              <a:t> </a:t>
            </a:r>
            <a:r>
              <a:rPr/>
              <a:t>design)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evaluate</a:t>
            </a:r>
            <a:r>
              <a:rPr/>
              <a:t> </a:t>
            </a:r>
            <a:r>
              <a:rPr/>
              <a:t>short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long</a:t>
            </a:r>
            <a:r>
              <a:rPr/>
              <a:t> </a:t>
            </a:r>
            <a:r>
              <a:rPr/>
              <a:t>term</a:t>
            </a:r>
            <a:r>
              <a:rPr/>
              <a:t> </a:t>
            </a:r>
            <a:r>
              <a:rPr/>
              <a:t>effects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exposure.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40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set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already</a:t>
            </a:r>
            <a:r>
              <a:rPr/>
              <a:t> </a:t>
            </a:r>
            <a:r>
              <a:rPr/>
              <a:t>been</a:t>
            </a:r>
            <a:r>
              <a:rPr/>
              <a:t> </a:t>
            </a:r>
            <a:r>
              <a:rPr/>
              <a:t>analyzed,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really</a:t>
            </a:r>
            <a:r>
              <a:rPr/>
              <a:t> </a:t>
            </a:r>
            <a:r>
              <a:rPr/>
              <a:t>anything</a:t>
            </a:r>
            <a:r>
              <a:rPr/>
              <a:t> </a:t>
            </a:r>
            <a:r>
              <a:rPr/>
              <a:t>else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do?</a:t>
            </a:r>
            <a:r>
              <a:rPr/>
              <a:t> </a:t>
            </a:r>
            <a:r>
              <a:rPr/>
              <a:t>Well,</a:t>
            </a:r>
            <a:r>
              <a:rPr/>
              <a:t> </a:t>
            </a:r>
            <a:r>
              <a:rPr/>
              <a:t>yes,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live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fact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researchers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already</a:t>
            </a:r>
            <a:r>
              <a:rPr/>
              <a:t> </a:t>
            </a:r>
            <a:r>
              <a:rPr/>
              <a:t>selected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analyzed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interesting</a:t>
            </a:r>
            <a:r>
              <a:rPr/>
              <a:t> </a:t>
            </a:r>
            <a:r>
              <a:rPr/>
              <a:t>parts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data.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last</a:t>
            </a:r>
            <a:r>
              <a:rPr/>
              <a:t> </a:t>
            </a:r>
            <a:r>
              <a:rPr/>
              <a:t>person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line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pot-luck</a:t>
            </a:r>
            <a:r>
              <a:rPr/>
              <a:t> </a:t>
            </a:r>
            <a:r>
              <a:rPr/>
              <a:t>buffet.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Swedish</a:t>
            </a:r>
            <a:r>
              <a:rPr/>
              <a:t> </a:t>
            </a:r>
            <a:r>
              <a:rPr/>
              <a:t>meatballs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apple</a:t>
            </a:r>
            <a:r>
              <a:rPr/>
              <a:t> </a:t>
            </a:r>
            <a:r>
              <a:rPr/>
              <a:t>cobbler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already</a:t>
            </a:r>
            <a:r>
              <a:rPr/>
              <a:t> </a:t>
            </a:r>
            <a:r>
              <a:rPr/>
              <a:t>gone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you’re</a:t>
            </a:r>
            <a:r>
              <a:rPr/>
              <a:t> </a:t>
            </a:r>
            <a:r>
              <a:rPr/>
              <a:t>left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kale</a:t>
            </a:r>
            <a:r>
              <a:rPr/>
              <a:t> </a:t>
            </a:r>
            <a:r>
              <a:rPr/>
              <a:t>salad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creamed</a:t>
            </a:r>
            <a:r>
              <a:rPr/>
              <a:t> </a:t>
            </a:r>
            <a:r>
              <a:rPr/>
              <a:t>spinach.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Don’t</a:t>
            </a:r>
            <a:r>
              <a:rPr/>
              <a:t> </a:t>
            </a:r>
            <a:r>
              <a:rPr/>
              <a:t>fret,</a:t>
            </a:r>
            <a:r>
              <a:rPr/>
              <a:t> </a:t>
            </a:r>
            <a:r>
              <a:rPr/>
              <a:t>though.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researchers</a:t>
            </a:r>
            <a:r>
              <a:rPr/>
              <a:t> </a:t>
            </a:r>
            <a:r>
              <a:rPr/>
              <a:t>collect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strictly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own</a:t>
            </a:r>
            <a:r>
              <a:rPr/>
              <a:t> </a:t>
            </a:r>
            <a:r>
              <a:rPr/>
              <a:t>purposes.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You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need,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Apple</a:t>
            </a:r>
            <a:r>
              <a:rPr/>
              <a:t> </a:t>
            </a:r>
            <a:r>
              <a:rPr/>
              <a:t>slogan</a:t>
            </a:r>
            <a:r>
              <a:rPr/>
              <a:t> </a:t>
            </a:r>
            <a:r>
              <a:rPr/>
              <a:t>says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“</a:t>
            </a:r>
            <a:r>
              <a:rPr/>
              <a:t>Think</a:t>
            </a:r>
            <a:r>
              <a:rPr/>
              <a:t> </a:t>
            </a:r>
            <a:r>
              <a:rPr/>
              <a:t>different.</a:t>
            </a:r>
            <a:r>
              <a:rPr/>
              <a:t>”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You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look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outcomes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exposure</a:t>
            </a:r>
            <a:r>
              <a:rPr/>
              <a:t> </a:t>
            </a:r>
            <a:r>
              <a:rPr/>
              <a:t>variables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address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same</a:t>
            </a:r>
            <a:r>
              <a:rPr/>
              <a:t> </a:t>
            </a:r>
            <a:r>
              <a:rPr/>
              <a:t>general</a:t>
            </a:r>
            <a:r>
              <a:rPr/>
              <a:t> </a:t>
            </a:r>
            <a:r>
              <a:rPr/>
              <a:t>hypotheses.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develop</a:t>
            </a:r>
            <a:r>
              <a:rPr/>
              <a:t> </a:t>
            </a:r>
            <a:r>
              <a:rPr/>
              <a:t>hypotheses</a:t>
            </a:r>
            <a:r>
              <a:rPr/>
              <a:t> </a:t>
            </a:r>
            <a:r>
              <a:rPr/>
              <a:t>involving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untested</a:t>
            </a:r>
            <a:r>
              <a:rPr/>
              <a:t> </a:t>
            </a:r>
            <a:r>
              <a:rPr/>
              <a:t>relationships.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interested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particular</a:t>
            </a:r>
            <a:r>
              <a:rPr/>
              <a:t> </a:t>
            </a:r>
            <a:r>
              <a:rPr/>
              <a:t>demographic</a:t>
            </a:r>
            <a:r>
              <a:rPr/>
              <a:t> </a:t>
            </a:r>
            <a:r>
              <a:rPr/>
              <a:t>subgroup.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finally,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test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same</a:t>
            </a:r>
            <a:r>
              <a:rPr/>
              <a:t> </a:t>
            </a:r>
            <a:r>
              <a:rPr/>
              <a:t>things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original</a:t>
            </a:r>
            <a:r>
              <a:rPr/>
              <a:t> </a:t>
            </a:r>
            <a:r>
              <a:rPr/>
              <a:t>researchers</a:t>
            </a:r>
            <a:r>
              <a:rPr/>
              <a:t> </a:t>
            </a:r>
            <a:r>
              <a:rPr/>
              <a:t>tested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less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same</a:t>
            </a:r>
            <a:r>
              <a:rPr/>
              <a:t> </a:t>
            </a:r>
            <a:r>
              <a:rPr/>
              <a:t>variables,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apply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approach.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</a:t>
            </a:fld>
            <a:endParaRPr lang="en-US"/>
          </a:p>
        </p:txBody>
      </p:sp>
    </p:spTree>
  </p:cSld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design,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defined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measure.</a:t>
            </a:r>
            <a:r>
              <a:rPr/>
              <a:t> </a:t>
            </a:r>
            <a:r>
              <a:rPr/>
              <a:t>Did</a:t>
            </a:r>
            <a:r>
              <a:rPr/>
              <a:t> </a:t>
            </a:r>
            <a:r>
              <a:rPr/>
              <a:t>someone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certain</a:t>
            </a:r>
            <a:r>
              <a:rPr/>
              <a:t> </a:t>
            </a:r>
            <a:r>
              <a:rPr/>
              <a:t>disease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experience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certain</a:t>
            </a:r>
            <a:r>
              <a:rPr/>
              <a:t> </a:t>
            </a:r>
            <a:r>
              <a:rPr/>
              <a:t>bad</a:t>
            </a:r>
            <a:r>
              <a:rPr/>
              <a:t> </a:t>
            </a:r>
            <a:r>
              <a:rPr/>
              <a:t>event?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represent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diagnosis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cancer,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heart</a:t>
            </a:r>
            <a:r>
              <a:rPr/>
              <a:t> </a:t>
            </a:r>
            <a:r>
              <a:rPr/>
              <a:t>attack,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suicide</a:t>
            </a:r>
            <a:r>
              <a:rPr/>
              <a:t> </a:t>
            </a:r>
            <a:r>
              <a:rPr/>
              <a:t>attempt.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Look</a:t>
            </a:r>
            <a:r>
              <a:rPr/>
              <a:t> </a:t>
            </a:r>
            <a:r>
              <a:rPr/>
              <a:t>back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patient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common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identify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explain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event.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comparison</a:t>
            </a:r>
            <a:r>
              <a:rPr/>
              <a:t> </a:t>
            </a:r>
            <a:r>
              <a:rPr/>
              <a:t>group,</a:t>
            </a:r>
            <a:r>
              <a:rPr/>
              <a:t> </a:t>
            </a:r>
            <a:r>
              <a:rPr/>
              <a:t>though,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common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cases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common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controls.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psychologist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noting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problem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studies</a:t>
            </a:r>
            <a:r>
              <a:rPr/>
              <a:t> </a:t>
            </a:r>
            <a:r>
              <a:rPr/>
              <a:t>involving</a:t>
            </a:r>
            <a:r>
              <a:rPr/>
              <a:t> </a:t>
            </a:r>
            <a:r>
              <a:rPr/>
              <a:t>sexual</a:t>
            </a:r>
            <a:r>
              <a:rPr/>
              <a:t> </a:t>
            </a:r>
            <a:r>
              <a:rPr/>
              <a:t>abuse</a:t>
            </a:r>
            <a:r>
              <a:rPr/>
              <a:t> </a:t>
            </a:r>
            <a:r>
              <a:rPr/>
              <a:t>noted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sarcasm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95%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sexual</a:t>
            </a:r>
            <a:r>
              <a:rPr/>
              <a:t> </a:t>
            </a:r>
            <a:r>
              <a:rPr/>
              <a:t>abusers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milk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refrigerators.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design,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comparison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did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experience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outcome.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compare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did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cancer.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compare</a:t>
            </a:r>
            <a:r>
              <a:rPr/>
              <a:t> </a:t>
            </a:r>
            <a:r>
              <a:rPr/>
              <a:t>heart</a:t>
            </a:r>
            <a:r>
              <a:rPr/>
              <a:t> </a:t>
            </a:r>
            <a:r>
              <a:rPr/>
              <a:t>attack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did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heart</a:t>
            </a:r>
            <a:r>
              <a:rPr/>
              <a:t> </a:t>
            </a:r>
            <a:r>
              <a:rPr/>
              <a:t>attacks.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compare</a:t>
            </a:r>
            <a:r>
              <a:rPr/>
              <a:t> </a:t>
            </a:r>
            <a:r>
              <a:rPr/>
              <a:t>suicide</a:t>
            </a:r>
            <a:r>
              <a:rPr/>
              <a:t> </a:t>
            </a:r>
            <a:r>
              <a:rPr/>
              <a:t>attempts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did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try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kill</a:t>
            </a:r>
            <a:r>
              <a:rPr/>
              <a:t> </a:t>
            </a:r>
            <a:r>
              <a:rPr/>
              <a:t>themselves.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41</a:t>
            </a:fld>
            <a:endParaRPr lang="en-US"/>
          </a:p>
        </p:txBody>
      </p:sp>
    </p:spTree>
  </p:cSld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biggest</a:t>
            </a:r>
            <a:r>
              <a:rPr/>
              <a:t> </a:t>
            </a:r>
            <a:r>
              <a:rPr/>
              <a:t>complaint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case-control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doesn’t</a:t>
            </a:r>
            <a:r>
              <a:rPr/>
              <a:t> </a:t>
            </a:r>
            <a:r>
              <a:rPr/>
              <a:t>feel</a:t>
            </a:r>
            <a:r>
              <a:rPr/>
              <a:t> </a:t>
            </a:r>
            <a:r>
              <a:rPr/>
              <a:t>right.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case-control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is,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(including</a:t>
            </a:r>
            <a:r>
              <a:rPr/>
              <a:t> </a:t>
            </a:r>
            <a:r>
              <a:rPr/>
              <a:t>me),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counter-intuitive</a:t>
            </a:r>
            <a:r>
              <a:rPr/>
              <a:t> </a:t>
            </a:r>
            <a:r>
              <a:rPr/>
              <a:t>nature.</a:t>
            </a:r>
            <a:r>
              <a:rPr/>
              <a:t> </a:t>
            </a:r>
            <a:r>
              <a:rPr/>
              <a:t>You’re</a:t>
            </a:r>
            <a:r>
              <a:rPr/>
              <a:t> </a:t>
            </a:r>
            <a:r>
              <a:rPr/>
              <a:t>selecting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seeing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influences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outcome.</a:t>
            </a:r>
            <a:r>
              <a:rPr/>
              <a:t> </a:t>
            </a:r>
            <a:r>
              <a:rPr/>
              <a:t>There’s</a:t>
            </a:r>
            <a:r>
              <a:rPr/>
              <a:t> </a:t>
            </a:r>
            <a:r>
              <a:rPr/>
              <a:t>no</a:t>
            </a:r>
            <a:r>
              <a:rPr/>
              <a:t> </a:t>
            </a:r>
            <a:r>
              <a:rPr/>
              <a:t>sampling</a:t>
            </a:r>
            <a:r>
              <a:rPr/>
              <a:t> </a:t>
            </a:r>
            <a:r>
              <a:rPr/>
              <a:t>going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here,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almost</a:t>
            </a:r>
            <a:r>
              <a:rPr/>
              <a:t> </a:t>
            </a:r>
            <a:r>
              <a:rPr/>
              <a:t>seems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cheating.</a:t>
            </a:r>
            <a:r>
              <a:rPr/>
              <a:t> </a:t>
            </a:r>
            <a:r>
              <a:rPr/>
              <a:t>It’s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cheating,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theoretical</a:t>
            </a:r>
            <a:r>
              <a:rPr/>
              <a:t> </a:t>
            </a:r>
            <a:r>
              <a:rPr/>
              <a:t>foundation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case-control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established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1950s.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big,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problem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finding</a:t>
            </a:r>
            <a:r>
              <a:rPr/>
              <a:t> </a:t>
            </a:r>
            <a:r>
              <a:rPr/>
              <a:t>good</a:t>
            </a:r>
            <a:r>
              <a:rPr/>
              <a:t> </a:t>
            </a:r>
            <a:r>
              <a:rPr/>
              <a:t>controls.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find</a:t>
            </a:r>
            <a:r>
              <a:rPr/>
              <a:t> </a:t>
            </a:r>
            <a:r>
              <a:rPr/>
              <a:t>someone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lung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cases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everything</a:t>
            </a:r>
            <a:r>
              <a:rPr/>
              <a:t> </a:t>
            </a:r>
            <a:r>
              <a:rPr/>
              <a:t>except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lung</a:t>
            </a:r>
            <a:r>
              <a:rPr/>
              <a:t> </a:t>
            </a:r>
            <a:r>
              <a:rPr/>
              <a:t>cancer.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someone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heart</a:t>
            </a:r>
            <a:r>
              <a:rPr/>
              <a:t> </a:t>
            </a:r>
            <a:r>
              <a:rPr/>
              <a:t>attack</a:t>
            </a:r>
            <a:r>
              <a:rPr/>
              <a:t> </a:t>
            </a:r>
            <a:r>
              <a:rPr/>
              <a:t>patient</a:t>
            </a:r>
            <a:r>
              <a:rPr/>
              <a:t> </a:t>
            </a:r>
            <a:r>
              <a:rPr/>
              <a:t>minus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heart</a:t>
            </a:r>
            <a:r>
              <a:rPr/>
              <a:t> </a:t>
            </a:r>
            <a:r>
              <a:rPr/>
              <a:t>attack.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someone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suicide</a:t>
            </a:r>
            <a:r>
              <a:rPr/>
              <a:t> </a:t>
            </a:r>
            <a:r>
              <a:rPr/>
              <a:t>attempt</a:t>
            </a:r>
            <a:r>
              <a:rPr/>
              <a:t> </a:t>
            </a:r>
            <a:r>
              <a:rPr/>
              <a:t>without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attempt.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</a:t>
            </a:r>
            <a:r>
              <a:rPr/>
              <a:t> </a:t>
            </a:r>
            <a:r>
              <a:rPr/>
              <a:t>selection</a:t>
            </a:r>
            <a:r>
              <a:rPr/>
              <a:t> </a:t>
            </a:r>
            <a:r>
              <a:rPr/>
              <a:t>bias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case-control</a:t>
            </a:r>
            <a:r>
              <a:rPr/>
              <a:t> </a:t>
            </a:r>
            <a:r>
              <a:rPr/>
              <a:t>study.</a:t>
            </a:r>
            <a:r>
              <a:rPr/>
              <a:t> </a:t>
            </a:r>
            <a:r>
              <a:rPr/>
              <a:t>Nobody</a:t>
            </a:r>
            <a:r>
              <a:rPr/>
              <a:t> </a:t>
            </a:r>
            <a:r>
              <a:rPr/>
              <a:t>elects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patient,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example.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confounding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huge</a:t>
            </a:r>
            <a:r>
              <a:rPr/>
              <a:t> </a:t>
            </a:r>
            <a:r>
              <a:rPr/>
              <a:t>issue.</a:t>
            </a:r>
            <a:r>
              <a:rPr/>
              <a:t> </a:t>
            </a:r>
            <a:r>
              <a:rPr/>
              <a:t>Suppose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cases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patient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show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same</a:t>
            </a:r>
            <a:r>
              <a:rPr/>
              <a:t> </a:t>
            </a:r>
            <a:r>
              <a:rPr/>
              <a:t>hospital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broken</a:t>
            </a:r>
            <a:r>
              <a:rPr/>
              <a:t> </a:t>
            </a:r>
            <a:r>
              <a:rPr/>
              <a:t>arm.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fracture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almost</a:t>
            </a:r>
            <a:r>
              <a:rPr/>
              <a:t> </a:t>
            </a:r>
            <a:r>
              <a:rPr/>
              <a:t>certainly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age,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set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activities,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forth.</a:t>
            </a:r>
            <a:r>
              <a:rPr/>
              <a:t> </a:t>
            </a:r>
            <a:r>
              <a:rPr/>
              <a:t>Any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alternative</a:t>
            </a:r>
            <a:r>
              <a:rPr/>
              <a:t> </a:t>
            </a:r>
            <a:r>
              <a:rPr/>
              <a:t>explanation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why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factor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commonly</a:t>
            </a:r>
            <a:r>
              <a:rPr/>
              <a:t> </a:t>
            </a:r>
            <a:r>
              <a:rPr/>
              <a:t>seen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cases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controls.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42</a:t>
            </a:fld>
            <a:endParaRPr lang="en-US"/>
          </a:p>
        </p:txBody>
      </p:sp>
    </p:spTree>
  </p:cSld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lot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sneer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case-control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weakest</a:t>
            </a:r>
            <a:r>
              <a:rPr/>
              <a:t> </a:t>
            </a:r>
            <a:r>
              <a:rPr/>
              <a:t>type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observational</a:t>
            </a:r>
            <a:r>
              <a:rPr/>
              <a:t> </a:t>
            </a:r>
            <a:r>
              <a:rPr/>
              <a:t>study,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while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does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significant</a:t>
            </a:r>
            <a:r>
              <a:rPr/>
              <a:t> </a:t>
            </a:r>
            <a:r>
              <a:rPr/>
              <a:t>problems,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humble</a:t>
            </a:r>
            <a:r>
              <a:rPr/>
              <a:t> </a:t>
            </a:r>
            <a:r>
              <a:rPr/>
              <a:t>case-control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significant</a:t>
            </a:r>
            <a:r>
              <a:rPr/>
              <a:t> </a:t>
            </a:r>
            <a:r>
              <a:rPr/>
              <a:t>advantages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types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research.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case-control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great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examine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broad</a:t>
            </a:r>
            <a:r>
              <a:rPr/>
              <a:t> </a:t>
            </a:r>
            <a:r>
              <a:rPr/>
              <a:t>range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factors.</a:t>
            </a:r>
            <a:r>
              <a:rPr/>
              <a:t> </a:t>
            </a:r>
            <a:r>
              <a:rPr/>
              <a:t>You’re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picnic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half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come</a:t>
            </a:r>
            <a:r>
              <a:rPr/>
              <a:t> </a:t>
            </a:r>
            <a:r>
              <a:rPr/>
              <a:t>down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food</a:t>
            </a:r>
            <a:r>
              <a:rPr/>
              <a:t> </a:t>
            </a:r>
            <a:r>
              <a:rPr/>
              <a:t>poisoning</a:t>
            </a:r>
            <a:r>
              <a:rPr/>
              <a:t> </a:t>
            </a:r>
            <a:r>
              <a:rPr/>
              <a:t>caused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listeria.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potato</a:t>
            </a:r>
            <a:r>
              <a:rPr/>
              <a:t> </a:t>
            </a:r>
            <a:r>
              <a:rPr/>
              <a:t>salad?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baked</a:t>
            </a:r>
            <a:r>
              <a:rPr/>
              <a:t> </a:t>
            </a:r>
            <a:r>
              <a:rPr/>
              <a:t>beans?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apple</a:t>
            </a:r>
            <a:r>
              <a:rPr/>
              <a:t> </a:t>
            </a:r>
            <a:r>
              <a:rPr/>
              <a:t>streudel?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picnic,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hundreds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foods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caused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listeria</a:t>
            </a:r>
            <a:r>
              <a:rPr/>
              <a:t> </a:t>
            </a:r>
            <a:r>
              <a:rPr/>
              <a:t>outbreak.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That</a:t>
            </a:r>
            <a:r>
              <a:rPr/>
              <a:t> </a:t>
            </a:r>
            <a:r>
              <a:rPr/>
              <a:t>okay,</a:t>
            </a:r>
            <a:r>
              <a:rPr/>
              <a:t> </a:t>
            </a:r>
            <a:r>
              <a:rPr/>
              <a:t>though.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find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everyone</a:t>
            </a:r>
            <a:r>
              <a:rPr/>
              <a:t> </a:t>
            </a:r>
            <a:r>
              <a:rPr/>
              <a:t>ate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food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almost</a:t>
            </a:r>
            <a:r>
              <a:rPr/>
              <a:t> </a:t>
            </a:r>
            <a:r>
              <a:rPr/>
              <a:t>everyone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listeria</a:t>
            </a:r>
            <a:r>
              <a:rPr/>
              <a:t> </a:t>
            </a:r>
            <a:r>
              <a:rPr/>
              <a:t>had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almost</a:t>
            </a:r>
            <a:r>
              <a:rPr/>
              <a:t> </a:t>
            </a:r>
            <a:r>
              <a:rPr/>
              <a:t>no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healthy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had,</a:t>
            </a:r>
            <a:r>
              <a:rPr/>
              <a:t> </a:t>
            </a:r>
            <a:r>
              <a:rPr/>
              <a:t>there’s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culprit.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efficient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studying</a:t>
            </a:r>
            <a:r>
              <a:rPr/>
              <a:t> </a:t>
            </a:r>
            <a:r>
              <a:rPr/>
              <a:t>rare</a:t>
            </a:r>
            <a:r>
              <a:rPr/>
              <a:t> </a:t>
            </a:r>
            <a:r>
              <a:rPr/>
              <a:t>diseases.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put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word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(</a:t>
            </a:r>
            <a:r>
              <a:rPr/>
              <a:t>“</a:t>
            </a:r>
            <a:r>
              <a:rPr/>
              <a:t>Calling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cases.</a:t>
            </a:r>
            <a:r>
              <a:rPr/>
              <a:t> </a:t>
            </a:r>
            <a:r>
              <a:rPr/>
              <a:t>Calling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cases.</a:t>
            </a:r>
            <a:r>
              <a:rPr/>
              <a:t>”</a:t>
            </a:r>
            <a:r>
              <a:rPr/>
              <a:t>)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everyone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interview.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It’s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great</a:t>
            </a:r>
            <a:r>
              <a:rPr/>
              <a:t> </a:t>
            </a:r>
            <a:r>
              <a:rPr/>
              <a:t>starting</a:t>
            </a:r>
            <a:r>
              <a:rPr/>
              <a:t> </a:t>
            </a:r>
            <a:r>
              <a:rPr/>
              <a:t>point.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something</a:t>
            </a:r>
            <a:r>
              <a:rPr/>
              <a:t> </a:t>
            </a:r>
            <a:r>
              <a:rPr/>
              <a:t>weird</a:t>
            </a:r>
            <a:r>
              <a:rPr/>
              <a:t> </a:t>
            </a:r>
            <a:r>
              <a:rPr/>
              <a:t>happening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don’t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causing</a:t>
            </a:r>
            <a:r>
              <a:rPr/>
              <a:t> </a:t>
            </a:r>
            <a:r>
              <a:rPr/>
              <a:t>it.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first</a:t>
            </a:r>
            <a:r>
              <a:rPr/>
              <a:t> </a:t>
            </a:r>
            <a:r>
              <a:rPr/>
              <a:t>studies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AIDS,</a:t>
            </a:r>
            <a:r>
              <a:rPr/>
              <a:t> </a:t>
            </a:r>
            <a:r>
              <a:rPr/>
              <a:t>back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didn’t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lot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disease,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studies.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43</a:t>
            </a:fld>
            <a:endParaRPr lang="en-US"/>
          </a:p>
        </p:txBody>
      </p:sp>
    </p:spTree>
  </p:cSld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Controls</a:t>
            </a:r>
            <a:r>
              <a:rPr/>
              <a:t> </a:t>
            </a:r>
            <a:r>
              <a:rPr/>
              <a:t>commonly</a:t>
            </a:r>
            <a:r>
              <a:rPr/>
              <a:t> </a:t>
            </a:r>
            <a:r>
              <a:rPr/>
              <a:t>come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several</a:t>
            </a:r>
            <a:r>
              <a:rPr/>
              <a:t> </a:t>
            </a:r>
            <a:r>
              <a:rPr/>
              <a:t>places.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visit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same</a:t>
            </a:r>
            <a:r>
              <a:rPr/>
              <a:t> </a:t>
            </a:r>
            <a:r>
              <a:rPr/>
              <a:t>hospital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clinic,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cancer,</a:t>
            </a:r>
            <a:r>
              <a:rPr/>
              <a:t> </a:t>
            </a:r>
            <a:r>
              <a:rPr/>
              <a:t>heart</a:t>
            </a:r>
            <a:r>
              <a:rPr/>
              <a:t> </a:t>
            </a:r>
            <a:r>
              <a:rPr/>
              <a:t>attack,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suicide</a:t>
            </a:r>
            <a:r>
              <a:rPr/>
              <a:t> </a:t>
            </a:r>
            <a:r>
              <a:rPr/>
              <a:t>attempt.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live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cancer,</a:t>
            </a:r>
            <a:r>
              <a:rPr/>
              <a:t> </a:t>
            </a:r>
            <a:r>
              <a:rPr/>
              <a:t>heart</a:t>
            </a:r>
            <a:r>
              <a:rPr/>
              <a:t> </a:t>
            </a:r>
            <a:r>
              <a:rPr/>
              <a:t>attack,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suicide</a:t>
            </a:r>
            <a:r>
              <a:rPr/>
              <a:t> </a:t>
            </a:r>
            <a:r>
              <a:rPr/>
              <a:t>attempt.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friends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relatives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cancer,</a:t>
            </a:r>
            <a:r>
              <a:rPr/>
              <a:t> </a:t>
            </a:r>
            <a:r>
              <a:rPr/>
              <a:t>heart</a:t>
            </a:r>
            <a:r>
              <a:rPr/>
              <a:t> </a:t>
            </a:r>
            <a:r>
              <a:rPr/>
              <a:t>attack,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suicide</a:t>
            </a:r>
            <a:r>
              <a:rPr/>
              <a:t> </a:t>
            </a:r>
            <a:r>
              <a:rPr/>
              <a:t>attempt.</a:t>
            </a:r>
            <a:r>
              <a:rPr/>
              <a:t> </a:t>
            </a:r>
            <a:r>
              <a:rPr/>
              <a:t>Sometimes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follow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time,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notice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experience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pull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carefully</a:t>
            </a:r>
            <a:r>
              <a:rPr/>
              <a:t> </a:t>
            </a:r>
            <a:r>
              <a:rPr/>
              <a:t>matched</a:t>
            </a:r>
            <a:r>
              <a:rPr/>
              <a:t> </a:t>
            </a:r>
            <a:r>
              <a:rPr/>
              <a:t>set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same</a:t>
            </a:r>
            <a:r>
              <a:rPr/>
              <a:t> </a:t>
            </a:r>
            <a:r>
              <a:rPr/>
              <a:t>cohort.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nested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study.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Because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difficulty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finding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good</a:t>
            </a:r>
            <a:r>
              <a:rPr/>
              <a:t> </a:t>
            </a:r>
            <a:r>
              <a:rPr/>
              <a:t>set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controls,</a:t>
            </a:r>
            <a:r>
              <a:rPr/>
              <a:t> </a:t>
            </a:r>
            <a:r>
              <a:rPr/>
              <a:t>researchers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almost</a:t>
            </a:r>
            <a:r>
              <a:rPr/>
              <a:t> </a:t>
            </a:r>
            <a:r>
              <a:rPr/>
              <a:t>always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matching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insure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demographic</a:t>
            </a:r>
            <a:r>
              <a:rPr/>
              <a:t> </a:t>
            </a:r>
            <a:r>
              <a:rPr/>
              <a:t>profiles</a:t>
            </a:r>
            <a:r>
              <a:rPr/>
              <a:t> </a:t>
            </a:r>
            <a:r>
              <a:rPr/>
              <a:t>line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nicely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controls.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44</a:t>
            </a:fld>
            <a:endParaRPr lang="en-US"/>
          </a:p>
        </p:txBody>
      </p:sp>
    </p:spTree>
  </p:cSld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cross-sectional</a:t>
            </a:r>
            <a:r>
              <a:rPr/>
              <a:t> </a:t>
            </a:r>
            <a:r>
              <a:rPr/>
              <a:t>design,</a:t>
            </a:r>
            <a:r>
              <a:rPr/>
              <a:t> </a:t>
            </a:r>
            <a:r>
              <a:rPr/>
              <a:t>you’re</a:t>
            </a:r>
            <a:r>
              <a:rPr/>
              <a:t> </a:t>
            </a:r>
            <a:r>
              <a:rPr/>
              <a:t>sample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single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patients.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don’t</a:t>
            </a:r>
            <a:r>
              <a:rPr/>
              <a:t> </a:t>
            </a:r>
            <a:r>
              <a:rPr/>
              <a:t>go</a:t>
            </a:r>
            <a:r>
              <a:rPr/>
              <a:t> </a:t>
            </a:r>
            <a:r>
              <a:rPr/>
              <a:t>hunting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controls</a:t>
            </a:r>
            <a:r>
              <a:rPr/>
              <a:t> </a:t>
            </a:r>
            <a:r>
              <a:rPr/>
              <a:t>among</a:t>
            </a:r>
            <a:r>
              <a:rPr/>
              <a:t> </a:t>
            </a:r>
            <a:r>
              <a:rPr/>
              <a:t>unexposed</a:t>
            </a:r>
            <a:r>
              <a:rPr/>
              <a:t> </a:t>
            </a:r>
            <a:r>
              <a:rPr/>
              <a:t>patients.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don’t</a:t>
            </a:r>
            <a:r>
              <a:rPr/>
              <a:t> </a:t>
            </a:r>
            <a:r>
              <a:rPr/>
              <a:t>go</a:t>
            </a:r>
            <a:r>
              <a:rPr/>
              <a:t> </a:t>
            </a:r>
            <a:r>
              <a:rPr/>
              <a:t>hunting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controls</a:t>
            </a:r>
            <a:r>
              <a:rPr/>
              <a:t> </a:t>
            </a:r>
            <a:r>
              <a:rPr/>
              <a:t>among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non-cases.</a:t>
            </a:r>
            <a:r>
              <a:rPr/>
              <a:t> </a:t>
            </a:r>
            <a:r>
              <a:rPr/>
              <a:t>It’s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ultimate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stop</a:t>
            </a:r>
            <a:r>
              <a:rPr/>
              <a:t> </a:t>
            </a:r>
            <a:r>
              <a:rPr/>
              <a:t>shopping.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You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trouble</a:t>
            </a:r>
            <a:r>
              <a:rPr/>
              <a:t> </a:t>
            </a:r>
            <a:r>
              <a:rPr/>
              <a:t>sometimes</a:t>
            </a:r>
            <a:r>
              <a:rPr/>
              <a:t> </a:t>
            </a:r>
            <a:r>
              <a:rPr/>
              <a:t>determining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difference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cross-sectional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study.</a:t>
            </a:r>
            <a:r>
              <a:rPr/>
              <a:t> </a:t>
            </a:r>
            <a:r>
              <a:rPr/>
              <a:t>Did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select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single</a:t>
            </a:r>
            <a:r>
              <a:rPr/>
              <a:t> </a:t>
            </a:r>
            <a:r>
              <a:rPr/>
              <a:t>group,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naturally</a:t>
            </a:r>
            <a:r>
              <a:rPr/>
              <a:t> </a:t>
            </a:r>
            <a:r>
              <a:rPr/>
              <a:t>divided</a:t>
            </a:r>
            <a:r>
              <a:rPr/>
              <a:t> </a:t>
            </a:r>
            <a:r>
              <a:rPr/>
              <a:t>itself</a:t>
            </a:r>
            <a:r>
              <a:rPr/>
              <a:t> </a:t>
            </a:r>
            <a:r>
              <a:rPr/>
              <a:t>into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exposed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un-exposed</a:t>
            </a:r>
            <a:r>
              <a:rPr/>
              <a:t> </a:t>
            </a:r>
            <a:r>
              <a:rPr/>
              <a:t>controls?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did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select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exposed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separately</a:t>
            </a:r>
            <a:r>
              <a:rPr/>
              <a:t> </a:t>
            </a:r>
            <a:r>
              <a:rPr/>
              <a:t>find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unexposed</a:t>
            </a:r>
            <a:r>
              <a:rPr/>
              <a:t> </a:t>
            </a:r>
            <a:r>
              <a:rPr/>
              <a:t>set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controls?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Cross-sectional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prospective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retrospective.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45</a:t>
            </a:fld>
            <a:endParaRPr lang="en-US"/>
          </a:p>
        </p:txBody>
      </p:sp>
    </p:spTree>
  </p:cSld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It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physicist,</a:t>
            </a:r>
            <a:r>
              <a:rPr/>
              <a:t> </a:t>
            </a:r>
            <a:r>
              <a:rPr/>
              <a:t>John</a:t>
            </a:r>
            <a:r>
              <a:rPr/>
              <a:t> </a:t>
            </a:r>
            <a:r>
              <a:rPr/>
              <a:t>Archibald</a:t>
            </a:r>
            <a:r>
              <a:rPr/>
              <a:t> </a:t>
            </a:r>
            <a:r>
              <a:rPr/>
              <a:t>Cox,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notes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“</a:t>
            </a:r>
            <a:r>
              <a:rPr/>
              <a:t>time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nature’s</a:t>
            </a:r>
            <a:r>
              <a:rPr/>
              <a:t> </a:t>
            </a:r>
            <a:r>
              <a:rPr/>
              <a:t>way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keeping</a:t>
            </a:r>
            <a:r>
              <a:rPr/>
              <a:t> </a:t>
            </a:r>
            <a:r>
              <a:rPr/>
              <a:t>everything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happening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once.</a:t>
            </a:r>
            <a:r>
              <a:rPr/>
              <a:t>”</a:t>
            </a:r>
            <a:r>
              <a:rPr/>
              <a:t> </a:t>
            </a:r>
            <a:r>
              <a:rPr/>
              <a:t>True</a:t>
            </a:r>
            <a:r>
              <a:rPr/>
              <a:t> </a:t>
            </a:r>
            <a:r>
              <a:rPr/>
              <a:t>enough,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cross</a:t>
            </a:r>
            <a:r>
              <a:rPr/>
              <a:t> </a:t>
            </a:r>
            <a:r>
              <a:rPr/>
              <a:t>sectional</a:t>
            </a:r>
            <a:r>
              <a:rPr/>
              <a:t> </a:t>
            </a:r>
            <a:r>
              <a:rPr/>
              <a:t>design,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collect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once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exposures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outcomes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sometimes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confused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happened</a:t>
            </a:r>
            <a:r>
              <a:rPr/>
              <a:t> </a:t>
            </a:r>
            <a:r>
              <a:rPr/>
              <a:t>first.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There’s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bad</a:t>
            </a:r>
            <a:r>
              <a:rPr/>
              <a:t> </a:t>
            </a:r>
            <a:r>
              <a:rPr/>
              <a:t>joke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statistician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examined</a:t>
            </a:r>
            <a:r>
              <a:rPr/>
              <a:t> </a:t>
            </a:r>
            <a:r>
              <a:rPr/>
              <a:t>fire</a:t>
            </a:r>
            <a:r>
              <a:rPr/>
              <a:t> </a:t>
            </a:r>
            <a:r>
              <a:rPr/>
              <a:t>department</a:t>
            </a:r>
            <a:r>
              <a:rPr/>
              <a:t> </a:t>
            </a:r>
            <a:r>
              <a:rPr/>
              <a:t>records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concluded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fire</a:t>
            </a:r>
            <a:r>
              <a:rPr/>
              <a:t> </a:t>
            </a:r>
            <a:r>
              <a:rPr/>
              <a:t>trucks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send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scene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fire,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damage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cause.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In</a:t>
            </a:r>
            <a:r>
              <a:rPr/>
              <a:t> </a:t>
            </a:r>
            <a:r>
              <a:rPr/>
              <a:t>general,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exposure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occur</a:t>
            </a:r>
            <a:r>
              <a:rPr/>
              <a:t> </a:t>
            </a:r>
            <a:r>
              <a:rPr/>
              <a:t>before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order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conclude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caused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outcome.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easy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miss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cross-sectional</a:t>
            </a:r>
            <a:r>
              <a:rPr/>
              <a:t> </a:t>
            </a:r>
            <a:r>
              <a:rPr/>
              <a:t>design.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Like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design,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cross-sectional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problems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selection</a:t>
            </a:r>
            <a:r>
              <a:rPr/>
              <a:t> </a:t>
            </a:r>
            <a:r>
              <a:rPr/>
              <a:t>bias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confounding.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46</a:t>
            </a:fld>
            <a:endParaRPr lang="en-US"/>
          </a:p>
        </p:txBody>
      </p:sp>
    </p:spTree>
  </p:cSld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several</a:t>
            </a:r>
            <a:r>
              <a:rPr/>
              <a:t> </a:t>
            </a:r>
            <a:r>
              <a:rPr/>
              <a:t>advantages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cross-sectional</a:t>
            </a:r>
            <a:r>
              <a:rPr/>
              <a:t> </a:t>
            </a:r>
            <a:r>
              <a:rPr/>
              <a:t>design.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Because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selecting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single</a:t>
            </a:r>
            <a:r>
              <a:rPr/>
              <a:t> </a:t>
            </a:r>
            <a:r>
              <a:rPr/>
              <a:t>exposure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single</a:t>
            </a:r>
            <a:r>
              <a:rPr/>
              <a:t> </a:t>
            </a:r>
            <a:r>
              <a:rPr/>
              <a:t>outcome,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flexibility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explore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exposures</a:t>
            </a:r>
            <a:r>
              <a:rPr/>
              <a:t> </a:t>
            </a:r>
            <a:r>
              <a:rPr/>
              <a:t>against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outcomes.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cross-sectional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natural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intuitive</a:t>
            </a:r>
            <a:r>
              <a:rPr/>
              <a:t> </a:t>
            </a:r>
            <a:r>
              <a:rPr/>
              <a:t>setting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study.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envision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sampling</a:t>
            </a:r>
            <a:r>
              <a:rPr/>
              <a:t> </a:t>
            </a:r>
            <a:r>
              <a:rPr/>
              <a:t>process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produces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settings,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sampling</a:t>
            </a:r>
            <a:r>
              <a:rPr/>
              <a:t> </a:t>
            </a:r>
            <a:r>
              <a:rPr/>
              <a:t>produces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realistic</a:t>
            </a:r>
            <a:r>
              <a:rPr/>
              <a:t> </a:t>
            </a:r>
            <a:r>
              <a:rPr/>
              <a:t>picture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care</a:t>
            </a:r>
            <a:r>
              <a:rPr/>
              <a:t> </a:t>
            </a:r>
            <a:r>
              <a:rPr/>
              <a:t>process.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realistic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certainly,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realistic,</a:t>
            </a:r>
            <a:r>
              <a:rPr/>
              <a:t> </a:t>
            </a:r>
            <a:r>
              <a:rPr/>
              <a:t>possibly,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groups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artificial</a:t>
            </a:r>
            <a:r>
              <a:rPr/>
              <a:t> </a:t>
            </a:r>
            <a:r>
              <a:rPr/>
              <a:t>distinction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them.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even</a:t>
            </a:r>
            <a:r>
              <a:rPr/>
              <a:t> </a:t>
            </a:r>
            <a:r>
              <a:rPr/>
              <a:t>argue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cross-sectional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natural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randomized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trial,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volunteer</a:t>
            </a:r>
            <a:r>
              <a:rPr/>
              <a:t> </a:t>
            </a:r>
            <a:r>
              <a:rPr/>
              <a:t>bias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extra</a:t>
            </a:r>
            <a:r>
              <a:rPr/>
              <a:t> </a:t>
            </a:r>
            <a:r>
              <a:rPr/>
              <a:t>attention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part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parcel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randomized</a:t>
            </a:r>
            <a:r>
              <a:rPr/>
              <a:t> </a:t>
            </a:r>
            <a:r>
              <a:rPr/>
              <a:t>trial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it,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times,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poor</a:t>
            </a:r>
            <a:r>
              <a:rPr/>
              <a:t> </a:t>
            </a:r>
            <a:r>
              <a:rPr/>
              <a:t>representation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care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delivered.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47</a:t>
            </a:fld>
            <a:endParaRPr lang="en-US"/>
          </a:p>
        </p:txBody>
      </p:sp>
    </p:spTree>
  </p:cSld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historical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design,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separated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time.</a:t>
            </a:r>
            <a:r>
              <a:rPr/>
              <a:t> </a:t>
            </a:r>
            <a:r>
              <a:rPr/>
              <a:t>Current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compared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earlier</a:t>
            </a:r>
            <a:r>
              <a:rPr/>
              <a:t> </a:t>
            </a:r>
            <a:r>
              <a:rPr/>
              <a:t>patients.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remind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quasi-experimental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single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measurements</a:t>
            </a:r>
            <a:r>
              <a:rPr/>
              <a:t> </a:t>
            </a:r>
            <a:r>
              <a:rPr/>
              <a:t>both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baseline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after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intervention.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Sometimes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historical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represents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setting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separated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distance.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exposed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clinic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controls</a:t>
            </a:r>
            <a:r>
              <a:rPr/>
              <a:t> </a:t>
            </a:r>
            <a:r>
              <a:rPr/>
              <a:t>come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clinic.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More</a:t>
            </a:r>
            <a:r>
              <a:rPr/>
              <a:t> </a:t>
            </a:r>
            <a:r>
              <a:rPr/>
              <a:t>often,</a:t>
            </a:r>
            <a:r>
              <a:rPr/>
              <a:t> </a:t>
            </a:r>
            <a:r>
              <a:rPr/>
              <a:t>though,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historical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separated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exposed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space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compare</a:t>
            </a:r>
            <a:r>
              <a:rPr/>
              <a:t> </a:t>
            </a:r>
            <a:r>
              <a:rPr/>
              <a:t>today’s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clinic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yesterday’s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clinic.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48</a:t>
            </a:fld>
            <a:endParaRPr lang="en-US"/>
          </a:p>
        </p:txBody>
      </p:sp>
    </p:spTree>
  </p:cSld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Confounding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issue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any</a:t>
            </a:r>
            <a:r>
              <a:rPr/>
              <a:t> </a:t>
            </a:r>
            <a:r>
              <a:rPr/>
              <a:t>observational</a:t>
            </a:r>
            <a:r>
              <a:rPr/>
              <a:t> </a:t>
            </a:r>
            <a:r>
              <a:rPr/>
              <a:t>study,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types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studies,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try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careful</a:t>
            </a:r>
            <a:r>
              <a:rPr/>
              <a:t> </a:t>
            </a:r>
            <a:r>
              <a:rPr/>
              <a:t>selection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matching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statistical</a:t>
            </a:r>
            <a:r>
              <a:rPr/>
              <a:t> </a:t>
            </a:r>
            <a:r>
              <a:rPr/>
              <a:t>adjustments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often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historical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study,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people’s</a:t>
            </a:r>
            <a:r>
              <a:rPr/>
              <a:t> </a:t>
            </a:r>
            <a:r>
              <a:rPr/>
              <a:t>minds,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beyond</a:t>
            </a:r>
            <a:r>
              <a:rPr/>
              <a:t> </a:t>
            </a:r>
            <a:r>
              <a:rPr/>
              <a:t>repair.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separation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space</a:t>
            </a:r>
            <a:r>
              <a:rPr/>
              <a:t> </a:t>
            </a:r>
            <a:r>
              <a:rPr/>
              <a:t>pretty</a:t>
            </a:r>
            <a:r>
              <a:rPr/>
              <a:t> </a:t>
            </a:r>
            <a:r>
              <a:rPr/>
              <a:t>much</a:t>
            </a:r>
            <a:r>
              <a:rPr/>
              <a:t> </a:t>
            </a:r>
            <a:r>
              <a:rPr/>
              <a:t>guarantees</a:t>
            </a:r>
            <a:r>
              <a:rPr/>
              <a:t> </a:t>
            </a:r>
            <a:r>
              <a:rPr/>
              <a:t>confounding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really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no</a:t>
            </a:r>
            <a:r>
              <a:rPr/>
              <a:t> </a:t>
            </a:r>
            <a:r>
              <a:rPr/>
              <a:t>remedies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apply</a:t>
            </a:r>
            <a:r>
              <a:rPr/>
              <a:t> </a:t>
            </a:r>
            <a:r>
              <a:rPr/>
              <a:t>during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during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convince</a:t>
            </a:r>
            <a:r>
              <a:rPr/>
              <a:t> </a:t>
            </a:r>
            <a:r>
              <a:rPr/>
              <a:t>anyone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isn’t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alternate</a:t>
            </a:r>
            <a:r>
              <a:rPr/>
              <a:t> </a:t>
            </a:r>
            <a:r>
              <a:rPr/>
              <a:t>explanation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equally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convincing</a:t>
            </a:r>
            <a:r>
              <a:rPr/>
              <a:t> </a:t>
            </a:r>
            <a:r>
              <a:rPr/>
              <a:t>explanation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results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found.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advantage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historical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money.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historical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is,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definition,</a:t>
            </a:r>
            <a:r>
              <a:rPr/>
              <a:t> </a:t>
            </a:r>
            <a:r>
              <a:rPr/>
              <a:t>already</a:t>
            </a:r>
            <a:r>
              <a:rPr/>
              <a:t> </a:t>
            </a:r>
            <a:r>
              <a:rPr/>
              <a:t>sitting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waiting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it.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cases,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historical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comes</a:t>
            </a:r>
            <a:r>
              <a:rPr/>
              <a:t> </a:t>
            </a:r>
            <a:r>
              <a:rPr/>
              <a:t>cheap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even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free.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Everyone</a:t>
            </a:r>
            <a:r>
              <a:rPr/>
              <a:t> </a:t>
            </a:r>
            <a:r>
              <a:rPr/>
              <a:t>sneers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historical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once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tempted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sneer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also.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exception,</a:t>
            </a:r>
            <a:r>
              <a:rPr/>
              <a:t> </a:t>
            </a:r>
            <a:r>
              <a:rPr/>
              <a:t>though.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exposure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associated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near</a:t>
            </a:r>
            <a:r>
              <a:rPr/>
              <a:t> </a:t>
            </a:r>
            <a:r>
              <a:rPr/>
              <a:t>100%</a:t>
            </a:r>
            <a:r>
              <a:rPr/>
              <a:t> </a:t>
            </a:r>
            <a:r>
              <a:rPr/>
              <a:t>morbidity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mortality,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historical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works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fine.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hard</a:t>
            </a:r>
            <a:r>
              <a:rPr/>
              <a:t> </a:t>
            </a:r>
            <a:r>
              <a:rPr/>
              <a:t>pressed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convince</a:t>
            </a:r>
            <a:r>
              <a:rPr/>
              <a:t> </a:t>
            </a:r>
            <a:r>
              <a:rPr/>
              <a:t>anyone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forgo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treatment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setting,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why</a:t>
            </a:r>
            <a:r>
              <a:rPr/>
              <a:t> </a:t>
            </a:r>
            <a:r>
              <a:rPr/>
              <a:t>even</a:t>
            </a:r>
            <a:r>
              <a:rPr/>
              <a:t> </a:t>
            </a:r>
            <a:r>
              <a:rPr/>
              <a:t>try.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point,</a:t>
            </a:r>
            <a:r>
              <a:rPr/>
              <a:t> </a:t>
            </a:r>
            <a:r>
              <a:rPr/>
              <a:t>though,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any</a:t>
            </a:r>
            <a:r>
              <a:rPr/>
              <a:t> </a:t>
            </a:r>
            <a:r>
              <a:rPr/>
              <a:t>improvement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patently</a:t>
            </a:r>
            <a:r>
              <a:rPr/>
              <a:t> </a:t>
            </a:r>
            <a:r>
              <a:rPr/>
              <a:t>obvious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disease</a:t>
            </a:r>
            <a:r>
              <a:rPr/>
              <a:t> </a:t>
            </a:r>
            <a:r>
              <a:rPr/>
              <a:t>that,</a:t>
            </a:r>
            <a:r>
              <a:rPr/>
              <a:t> </a:t>
            </a:r>
            <a:r>
              <a:rPr/>
              <a:t>left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its</a:t>
            </a:r>
            <a:r>
              <a:rPr/>
              <a:t> </a:t>
            </a:r>
            <a:r>
              <a:rPr/>
              <a:t>own,</a:t>
            </a:r>
            <a:r>
              <a:rPr/>
              <a:t> </a:t>
            </a:r>
            <a:r>
              <a:rPr/>
              <a:t>kills</a:t>
            </a:r>
            <a:r>
              <a:rPr/>
              <a:t> </a:t>
            </a:r>
            <a:r>
              <a:rPr/>
              <a:t>almost</a:t>
            </a:r>
            <a:r>
              <a:rPr/>
              <a:t> </a:t>
            </a:r>
            <a:r>
              <a:rPr/>
              <a:t>everyone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touches.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49</a:t>
            </a:fld>
            <a:endParaRPr lang="en-US"/>
          </a:p>
        </p:txBody>
      </p:sp>
    </p:spTree>
  </p:cSld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restrospective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sometimes</a:t>
            </a:r>
            <a:r>
              <a:rPr/>
              <a:t> </a:t>
            </a:r>
            <a:r>
              <a:rPr/>
              <a:t>easy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confuse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cross-sectional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case-control</a:t>
            </a:r>
            <a:r>
              <a:rPr/>
              <a:t> </a:t>
            </a:r>
            <a:r>
              <a:rPr/>
              <a:t>design,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should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obvious</a:t>
            </a:r>
            <a:r>
              <a:rPr/>
              <a:t> </a:t>
            </a:r>
            <a:r>
              <a:rPr/>
              <a:t>step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subjects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selected.</a:t>
            </a:r>
            <a:r>
              <a:rPr/>
              <a:t> </a:t>
            </a:r>
            <a:r>
              <a:rPr/>
              <a:t>Did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select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exposure?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makes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design.</a:t>
            </a:r>
            <a:r>
              <a:rPr/>
              <a:t> </a:t>
            </a:r>
            <a:r>
              <a:rPr/>
              <a:t>Did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select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outcome?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makes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case-control</a:t>
            </a:r>
            <a:r>
              <a:rPr/>
              <a:t> </a:t>
            </a:r>
            <a:r>
              <a:rPr/>
              <a:t>design.</a:t>
            </a:r>
            <a:r>
              <a:rPr/>
              <a:t> </a:t>
            </a:r>
            <a:r>
              <a:rPr/>
              <a:t>Did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select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single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classify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exposure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outcome?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cross-sectional</a:t>
            </a:r>
            <a:r>
              <a:rPr/>
              <a:t> </a:t>
            </a:r>
            <a:r>
              <a:rPr/>
              <a:t>design.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You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argue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distinctions</a:t>
            </a:r>
            <a:r>
              <a:rPr/>
              <a:t> </a:t>
            </a:r>
            <a:r>
              <a:rPr/>
              <a:t>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important,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you’d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correct.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value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assigning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label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general</a:t>
            </a:r>
            <a:r>
              <a:rPr/>
              <a:t> </a:t>
            </a:r>
            <a:r>
              <a:rPr/>
              <a:t>belief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justification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rigorous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designs.</a:t>
            </a:r>
            <a:r>
              <a:rPr/>
              <a:t> </a:t>
            </a:r>
            <a:r>
              <a:rPr/>
              <a:t>Also,</a:t>
            </a:r>
            <a:r>
              <a:rPr/>
              <a:t> </a:t>
            </a:r>
            <a:r>
              <a:rPr/>
              <a:t>certain</a:t>
            </a:r>
            <a:r>
              <a:rPr/>
              <a:t> </a:t>
            </a:r>
            <a:r>
              <a:rPr/>
              <a:t>statistics,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relative</a:t>
            </a:r>
            <a:r>
              <a:rPr/>
              <a:t> </a:t>
            </a:r>
            <a:r>
              <a:rPr/>
              <a:t>risk,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inappropriate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case-control</a:t>
            </a:r>
            <a:r>
              <a:rPr/>
              <a:t> </a:t>
            </a:r>
            <a:r>
              <a:rPr/>
              <a:t>design,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prevalence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disease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artificially</a:t>
            </a:r>
            <a:r>
              <a:rPr/>
              <a:t> </a:t>
            </a:r>
            <a:r>
              <a:rPr/>
              <a:t>controlled</a:t>
            </a:r>
            <a:r>
              <a:rPr/>
              <a:t> </a:t>
            </a:r>
            <a:r>
              <a:rPr/>
              <a:t>(typically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50-50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cases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controls).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There’s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tendency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confuse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cross-sectional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design.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important</a:t>
            </a:r>
            <a:r>
              <a:rPr/>
              <a:t> </a:t>
            </a:r>
            <a:r>
              <a:rPr/>
              <a:t>here.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everything</a:t>
            </a:r>
            <a:r>
              <a:rPr/>
              <a:t> </a:t>
            </a:r>
            <a:r>
              <a:rPr/>
              <a:t>collected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once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sort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exposed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unexposed?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makes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cross-sectional</a:t>
            </a:r>
            <a:r>
              <a:rPr/>
              <a:t> </a:t>
            </a:r>
            <a:r>
              <a:rPr/>
              <a:t>design.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select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exposed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separately</a:t>
            </a:r>
            <a:r>
              <a:rPr/>
              <a:t> </a:t>
            </a:r>
            <a:r>
              <a:rPr/>
              <a:t>go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select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unexposed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before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any</a:t>
            </a:r>
            <a:r>
              <a:rPr/>
              <a:t> </a:t>
            </a:r>
            <a:r>
              <a:rPr/>
              <a:t>measurements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data,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design.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historical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similar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quasi-experimental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discussed</a:t>
            </a:r>
            <a:r>
              <a:rPr/>
              <a:t> </a:t>
            </a:r>
            <a:r>
              <a:rPr/>
              <a:t>last</a:t>
            </a:r>
            <a:r>
              <a:rPr/>
              <a:t> </a:t>
            </a:r>
            <a:r>
              <a:rPr/>
              <a:t>week.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difference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fairly</a:t>
            </a:r>
            <a:r>
              <a:rPr/>
              <a:t> </a:t>
            </a:r>
            <a:r>
              <a:rPr/>
              <a:t>subtle.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quasi-experimental</a:t>
            </a:r>
            <a:r>
              <a:rPr/>
              <a:t> </a:t>
            </a:r>
            <a:r>
              <a:rPr/>
              <a:t>design,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active</a:t>
            </a:r>
            <a:r>
              <a:rPr/>
              <a:t> </a:t>
            </a:r>
            <a:r>
              <a:rPr/>
              <a:t>independent</a:t>
            </a:r>
            <a:r>
              <a:rPr/>
              <a:t> </a:t>
            </a:r>
            <a:r>
              <a:rPr/>
              <a:t>variable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decide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logistical</a:t>
            </a:r>
            <a:r>
              <a:rPr/>
              <a:t> </a:t>
            </a:r>
            <a:r>
              <a:rPr/>
              <a:t>constraints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can’t</a:t>
            </a:r>
            <a:r>
              <a:rPr/>
              <a:t> </a:t>
            </a:r>
            <a:r>
              <a:rPr/>
              <a:t>randomized.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historical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uses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attribute</a:t>
            </a:r>
            <a:r>
              <a:rPr/>
              <a:t> </a:t>
            </a:r>
            <a:r>
              <a:rPr/>
              <a:t>independent</a:t>
            </a:r>
            <a:r>
              <a:rPr/>
              <a:t> </a:t>
            </a:r>
            <a:r>
              <a:rPr/>
              <a:t>variable.</a:t>
            </a:r>
            <a:r>
              <a:rPr/>
              <a:t> </a:t>
            </a:r>
            <a:r>
              <a:rPr/>
              <a:t>Another</a:t>
            </a:r>
            <a:r>
              <a:rPr/>
              <a:t> </a:t>
            </a:r>
            <a:r>
              <a:rPr/>
              <a:t>possible</a:t>
            </a:r>
            <a:r>
              <a:rPr/>
              <a:t> </a:t>
            </a:r>
            <a:r>
              <a:rPr/>
              <a:t>distinction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quasi-experimental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studies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intervention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historical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studies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exposure.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intervention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something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hope,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least</a:t>
            </a:r>
            <a:r>
              <a:rPr/>
              <a:t> </a:t>
            </a:r>
            <a:r>
              <a:rPr/>
              <a:t>before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run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study,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things</a:t>
            </a:r>
            <a:r>
              <a:rPr/>
              <a:t> </a:t>
            </a:r>
            <a:r>
              <a:rPr/>
              <a:t>better.</a:t>
            </a:r>
            <a:r>
              <a:rPr/>
              <a:t> </a:t>
            </a:r>
            <a:r>
              <a:rPr/>
              <a:t>Perhaps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makes</a:t>
            </a:r>
            <a:r>
              <a:rPr/>
              <a:t> </a:t>
            </a:r>
            <a:r>
              <a:rPr/>
              <a:t>things</a:t>
            </a:r>
            <a:r>
              <a:rPr/>
              <a:t> </a:t>
            </a:r>
            <a:r>
              <a:rPr/>
              <a:t>worse,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didn’t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thought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things</a:t>
            </a:r>
            <a:r>
              <a:rPr/>
              <a:t> </a:t>
            </a:r>
            <a:r>
              <a:rPr/>
              <a:t>worse.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exposure,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hand,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something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worry</a:t>
            </a:r>
            <a:r>
              <a:rPr/>
              <a:t> </a:t>
            </a:r>
            <a:r>
              <a:rPr/>
              <a:t>about.</a:t>
            </a:r>
            <a:r>
              <a:rPr/>
              <a:t> </a:t>
            </a:r>
            <a:r>
              <a:rPr/>
              <a:t>Maybe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harmless,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maybe</a:t>
            </a:r>
            <a:r>
              <a:rPr/>
              <a:t> </a:t>
            </a:r>
            <a:r>
              <a:rPr/>
              <a:t>not.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These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subtle</a:t>
            </a:r>
            <a:r>
              <a:rPr/>
              <a:t> </a:t>
            </a:r>
            <a:r>
              <a:rPr/>
              <a:t>distinctions,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publish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journals</a:t>
            </a:r>
            <a:r>
              <a:rPr/>
              <a:t> </a:t>
            </a:r>
            <a:r>
              <a:rPr/>
              <a:t>often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things</a:t>
            </a:r>
            <a:r>
              <a:rPr/>
              <a:t> </a:t>
            </a:r>
            <a:r>
              <a:rPr/>
              <a:t>confused</a:t>
            </a:r>
            <a:r>
              <a:rPr/>
              <a:t> </a:t>
            </a:r>
            <a:r>
              <a:rPr/>
              <a:t>themselves.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don’t</a:t>
            </a:r>
            <a:r>
              <a:rPr/>
              <a:t> </a:t>
            </a:r>
            <a:r>
              <a:rPr/>
              <a:t>worry</a:t>
            </a:r>
            <a:r>
              <a:rPr/>
              <a:t> </a:t>
            </a:r>
            <a:r>
              <a:rPr/>
              <a:t>too</a:t>
            </a:r>
            <a:r>
              <a:rPr/>
              <a:t> </a:t>
            </a:r>
            <a:r>
              <a:rPr/>
              <a:t>much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now.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distinctions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important,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perspective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hierarchy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evidence.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imporant,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times,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certain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(most</a:t>
            </a:r>
            <a:r>
              <a:rPr/>
              <a:t> </a:t>
            </a:r>
            <a:r>
              <a:rPr/>
              <a:t>notably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case-control</a:t>
            </a:r>
            <a:r>
              <a:rPr/>
              <a:t> </a:t>
            </a:r>
            <a:r>
              <a:rPr/>
              <a:t>design)</a:t>
            </a:r>
            <a:r>
              <a:rPr/>
              <a:t> </a:t>
            </a:r>
            <a:r>
              <a:rPr/>
              <a:t>limit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statistical</a:t>
            </a:r>
            <a:r>
              <a:rPr/>
              <a:t> </a:t>
            </a:r>
            <a:r>
              <a:rPr/>
              <a:t>summaries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50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combination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disparate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sets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hallmarks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(the</a:t>
            </a:r>
            <a:r>
              <a:rPr/>
              <a:t> </a:t>
            </a:r>
            <a:r>
              <a:rPr/>
              <a:t>“</a:t>
            </a:r>
            <a:r>
              <a:rPr/>
              <a:t>variety</a:t>
            </a:r>
            <a:r>
              <a:rPr/>
              <a:t>”</a:t>
            </a:r>
            <a:r>
              <a:rPr/>
              <a:t> </a:t>
            </a:r>
            <a:r>
              <a:rPr/>
              <a:t>V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V’s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data).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same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systematic</a:t>
            </a:r>
            <a:r>
              <a:rPr/>
              <a:t> </a:t>
            </a:r>
            <a:r>
              <a:rPr/>
              <a:t>overvew,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combines</a:t>
            </a:r>
            <a:r>
              <a:rPr/>
              <a:t> </a:t>
            </a:r>
            <a:r>
              <a:rPr/>
              <a:t>several</a:t>
            </a:r>
            <a:r>
              <a:rPr/>
              <a:t> </a:t>
            </a:r>
            <a:r>
              <a:rPr/>
              <a:t>stuides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same</a:t>
            </a:r>
            <a:r>
              <a:rPr/>
              <a:t> </a:t>
            </a:r>
            <a:r>
              <a:rPr/>
              <a:t>hypothesis.</a:t>
            </a:r>
            <a:r>
              <a:rPr/>
              <a:t> </a:t>
            </a:r>
            <a:r>
              <a:rPr/>
              <a:t>Think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term</a:t>
            </a:r>
            <a:r>
              <a:rPr/>
              <a:t> </a:t>
            </a:r>
            <a:r>
              <a:rPr/>
              <a:t>“</a:t>
            </a:r>
            <a:r>
              <a:rPr/>
              <a:t>mash-up</a:t>
            </a:r>
            <a:r>
              <a:rPr/>
              <a:t>”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combination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seemingly</a:t>
            </a:r>
            <a:r>
              <a:rPr/>
              <a:t> </a:t>
            </a:r>
            <a:r>
              <a:rPr/>
              <a:t>disparite</a:t>
            </a:r>
            <a:r>
              <a:rPr/>
              <a:t> </a:t>
            </a:r>
            <a:r>
              <a:rPr/>
              <a:t>elements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create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new,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coherent</a:t>
            </a:r>
            <a:r>
              <a:rPr/>
              <a:t> </a:t>
            </a:r>
            <a:r>
              <a:rPr/>
              <a:t>product.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Here’s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example.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FDA</a:t>
            </a:r>
            <a:r>
              <a:rPr/>
              <a:t> </a:t>
            </a:r>
            <a:r>
              <a:rPr/>
              <a:t>provides</a:t>
            </a:r>
            <a:r>
              <a:rPr/>
              <a:t> </a:t>
            </a:r>
            <a:r>
              <a:rPr/>
              <a:t>lists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drugs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“</a:t>
            </a:r>
            <a:r>
              <a:rPr/>
              <a:t>black</a:t>
            </a:r>
            <a:r>
              <a:rPr/>
              <a:t> </a:t>
            </a:r>
            <a:r>
              <a:rPr/>
              <a:t>box</a:t>
            </a:r>
            <a:r>
              <a:rPr/>
              <a:t>”</a:t>
            </a:r>
            <a:r>
              <a:rPr/>
              <a:t> </a:t>
            </a:r>
            <a:r>
              <a:rPr/>
              <a:t>warnings.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fairly</a:t>
            </a:r>
            <a:r>
              <a:rPr/>
              <a:t> </a:t>
            </a:r>
            <a:r>
              <a:rPr/>
              <a:t>serious</a:t>
            </a:r>
            <a:r>
              <a:rPr/>
              <a:t> </a:t>
            </a:r>
            <a:r>
              <a:rPr/>
              <a:t>thing,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interested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seeing</a:t>
            </a:r>
            <a:r>
              <a:rPr/>
              <a:t> </a:t>
            </a:r>
            <a:r>
              <a:rPr/>
              <a:t>whether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prescription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(as</a:t>
            </a:r>
            <a:r>
              <a:rPr/>
              <a:t> </a:t>
            </a:r>
            <a:r>
              <a:rPr/>
              <a:t>measured</a:t>
            </a:r>
            <a:r>
              <a:rPr/>
              <a:t> </a:t>
            </a:r>
            <a:r>
              <a:rPr/>
              <a:t>through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electronic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record)</a:t>
            </a:r>
            <a:r>
              <a:rPr/>
              <a:t> </a:t>
            </a:r>
            <a:r>
              <a:rPr/>
              <a:t>changed</a:t>
            </a:r>
            <a:r>
              <a:rPr/>
              <a:t> </a:t>
            </a:r>
            <a:r>
              <a:rPr/>
              <a:t>after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black</a:t>
            </a:r>
            <a:r>
              <a:rPr/>
              <a:t> </a:t>
            </a:r>
            <a:r>
              <a:rPr/>
              <a:t>box</a:t>
            </a:r>
            <a:r>
              <a:rPr/>
              <a:t> </a:t>
            </a:r>
            <a:r>
              <a:rPr/>
              <a:t>warning</a:t>
            </a:r>
            <a:r>
              <a:rPr/>
              <a:t> </a:t>
            </a:r>
            <a:r>
              <a:rPr/>
              <a:t>appeared.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Another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looking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staffing</a:t>
            </a:r>
            <a:r>
              <a:rPr/>
              <a:t> </a:t>
            </a:r>
            <a:r>
              <a:rPr/>
              <a:t>levels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unplanned</a:t>
            </a:r>
            <a:r>
              <a:rPr/>
              <a:t> </a:t>
            </a:r>
            <a:r>
              <a:rPr/>
              <a:t>leave,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comes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personnel</a:t>
            </a:r>
            <a:r>
              <a:rPr/>
              <a:t> </a:t>
            </a:r>
            <a:r>
              <a:rPr/>
              <a:t>records,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number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type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patient</a:t>
            </a:r>
            <a:r>
              <a:rPr/>
              <a:t> </a:t>
            </a:r>
            <a:r>
              <a:rPr/>
              <a:t>complaints,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tracked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complaints</a:t>
            </a:r>
            <a:r>
              <a:rPr/>
              <a:t> </a:t>
            </a:r>
            <a:r>
              <a:rPr/>
              <a:t>database.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I’ve</a:t>
            </a:r>
            <a:r>
              <a:rPr/>
              <a:t> </a:t>
            </a:r>
            <a:r>
              <a:rPr/>
              <a:t>worked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researchers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looking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pediatric</a:t>
            </a:r>
            <a:r>
              <a:rPr/>
              <a:t> </a:t>
            </a:r>
            <a:r>
              <a:rPr/>
              <a:t>asthma</a:t>
            </a:r>
            <a:r>
              <a:rPr/>
              <a:t> </a:t>
            </a:r>
            <a:r>
              <a:rPr/>
              <a:t>visits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local</a:t>
            </a:r>
            <a:r>
              <a:rPr/>
              <a:t> </a:t>
            </a:r>
            <a:r>
              <a:rPr/>
              <a:t>hopsital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linking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addresses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housing</a:t>
            </a:r>
            <a:r>
              <a:rPr/>
              <a:t> </a:t>
            </a:r>
            <a:r>
              <a:rPr/>
              <a:t>survey</a:t>
            </a:r>
            <a:r>
              <a:rPr/>
              <a:t> </a:t>
            </a:r>
            <a:r>
              <a:rPr/>
              <a:t>conducted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local</a:t>
            </a:r>
            <a:r>
              <a:rPr/>
              <a:t> </a:t>
            </a:r>
            <a:r>
              <a:rPr/>
              <a:t>government.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concern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substandard</a:t>
            </a:r>
            <a:r>
              <a:rPr/>
              <a:t> </a:t>
            </a:r>
            <a:r>
              <a:rPr/>
              <a:t>housing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associated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greater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asthma</a:t>
            </a:r>
            <a:r>
              <a:rPr/>
              <a:t> </a:t>
            </a:r>
            <a:r>
              <a:rPr/>
              <a:t>care.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</a:t>
            </a:fld>
            <a:endParaRPr lang="en-US"/>
          </a:p>
        </p:txBody>
      </p:sp>
    </p:spTree>
  </p:cSld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</a:t>
            </a:r>
            <a:r>
              <a:rPr/>
              <a:t> </a:t>
            </a:r>
            <a:r>
              <a:rPr/>
              <a:t>don’t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confuse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intimidate</a:t>
            </a:r>
            <a:r>
              <a:rPr/>
              <a:t> </a:t>
            </a:r>
            <a:r>
              <a:rPr/>
              <a:t>you,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let’s</a:t>
            </a:r>
            <a:r>
              <a:rPr/>
              <a:t> </a:t>
            </a:r>
            <a:r>
              <a:rPr/>
              <a:t>look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observational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against.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paper</a:t>
            </a:r>
            <a:r>
              <a:rPr/>
              <a:t> </a:t>
            </a:r>
            <a:r>
              <a:rPr/>
              <a:t>talks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neurological</a:t>
            </a:r>
            <a:r>
              <a:rPr/>
              <a:t> </a:t>
            </a:r>
            <a:r>
              <a:rPr/>
              <a:t>complications</a:t>
            </a:r>
            <a:r>
              <a:rPr/>
              <a:t> </a:t>
            </a:r>
            <a:r>
              <a:rPr/>
              <a:t>after</a:t>
            </a:r>
            <a:r>
              <a:rPr/>
              <a:t> </a:t>
            </a:r>
            <a:r>
              <a:rPr/>
              <a:t>surgery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describes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case-control</a:t>
            </a:r>
            <a:r>
              <a:rPr/>
              <a:t> </a:t>
            </a:r>
            <a:r>
              <a:rPr/>
              <a:t>study.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that’s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complications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occur</a:t>
            </a:r>
            <a:r>
              <a:rPr/>
              <a:t> </a:t>
            </a:r>
            <a:r>
              <a:rPr/>
              <a:t>last.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So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select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without</a:t>
            </a:r>
            <a:r>
              <a:rPr/>
              <a:t> </a:t>
            </a:r>
            <a:r>
              <a:rPr/>
              <a:t>complications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happened</a:t>
            </a:r>
            <a:r>
              <a:rPr/>
              <a:t> </a:t>
            </a:r>
            <a:r>
              <a:rPr/>
              <a:t>during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surgery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beforehand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factor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complications.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51</a:t>
            </a:fld>
            <a:endParaRPr lang="en-US"/>
          </a:p>
        </p:txBody>
      </p:sp>
    </p:spTree>
  </p:cSld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first</a:t>
            </a:r>
            <a:r>
              <a:rPr/>
              <a:t> </a:t>
            </a:r>
            <a:r>
              <a:rPr/>
              <a:t>sentence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abstract</a:t>
            </a:r>
            <a:r>
              <a:rPr/>
              <a:t> </a:t>
            </a:r>
            <a:r>
              <a:rPr/>
              <a:t>seems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imply</a:t>
            </a:r>
            <a:r>
              <a:rPr/>
              <a:t> </a:t>
            </a:r>
            <a:r>
              <a:rPr/>
              <a:t>something</a:t>
            </a:r>
            <a:r>
              <a:rPr/>
              <a:t> </a:t>
            </a:r>
            <a:r>
              <a:rPr/>
              <a:t>different.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“</a:t>
            </a:r>
            <a:r>
              <a:rPr/>
              <a:t>A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2121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underwent</a:t>
            </a:r>
            <a:r>
              <a:rPr/>
              <a:t> </a:t>
            </a:r>
            <a:r>
              <a:rPr/>
              <a:t>cardiac</a:t>
            </a:r>
            <a:r>
              <a:rPr/>
              <a:t> </a:t>
            </a:r>
            <a:r>
              <a:rPr/>
              <a:t>surgery.</a:t>
            </a:r>
            <a:r>
              <a:rPr/>
              <a:t>”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That</a:t>
            </a:r>
            <a:r>
              <a:rPr/>
              <a:t> </a:t>
            </a:r>
            <a:r>
              <a:rPr/>
              <a:t>implies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cross-sectional</a:t>
            </a:r>
            <a:r>
              <a:rPr/>
              <a:t> </a:t>
            </a:r>
            <a:r>
              <a:rPr/>
              <a:t>study.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(2121</a:t>
            </a:r>
            <a:r>
              <a:rPr/>
              <a:t> </a:t>
            </a:r>
            <a:r>
              <a:rPr/>
              <a:t>surgery</a:t>
            </a:r>
            <a:r>
              <a:rPr/>
              <a:t> </a:t>
            </a:r>
            <a:r>
              <a:rPr/>
              <a:t>patients)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associated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surgery</a:t>
            </a:r>
            <a:r>
              <a:rPr/>
              <a:t> </a:t>
            </a:r>
            <a:r>
              <a:rPr/>
              <a:t>(such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leaving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sponge</a:t>
            </a:r>
            <a:r>
              <a:rPr/>
              <a:t> </a:t>
            </a:r>
            <a:r>
              <a:rPr/>
              <a:t>inside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patient)</a:t>
            </a:r>
            <a:r>
              <a:rPr/>
              <a:t> </a:t>
            </a:r>
            <a:r>
              <a:rPr/>
              <a:t>affect</a:t>
            </a:r>
            <a:r>
              <a:rPr/>
              <a:t> </a:t>
            </a:r>
            <a:r>
              <a:rPr/>
              <a:t>outcomes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neurological</a:t>
            </a:r>
            <a:r>
              <a:rPr/>
              <a:t> </a:t>
            </a:r>
            <a:r>
              <a:rPr/>
              <a:t>complications.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interested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demographic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influence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gender.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point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looks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single</a:t>
            </a:r>
            <a:r>
              <a:rPr/>
              <a:t> </a:t>
            </a:r>
            <a:r>
              <a:rPr/>
              <a:t>sample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measurements</a:t>
            </a:r>
            <a:r>
              <a:rPr/>
              <a:t> </a:t>
            </a:r>
            <a:r>
              <a:rPr/>
              <a:t>associated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various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various</a:t>
            </a:r>
            <a:r>
              <a:rPr/>
              <a:t> </a:t>
            </a:r>
            <a:r>
              <a:rPr/>
              <a:t>outcomes</a:t>
            </a:r>
            <a:r>
              <a:rPr/>
              <a:t> </a:t>
            </a:r>
            <a:r>
              <a:rPr/>
              <a:t>asssessed</a:t>
            </a:r>
            <a:r>
              <a:rPr/>
              <a:t> </a:t>
            </a:r>
            <a:r>
              <a:rPr/>
              <a:t>simultaneously.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52</a:t>
            </a:fld>
            <a:endParaRPr lang="en-US"/>
          </a:p>
        </p:txBody>
      </p:sp>
    </p:spTree>
  </p:cSld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Later,</a:t>
            </a:r>
            <a:r>
              <a:rPr/>
              <a:t> </a:t>
            </a:r>
            <a:r>
              <a:rPr/>
              <a:t>though,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“</a:t>
            </a:r>
            <a:r>
              <a:rPr/>
              <a:t>major</a:t>
            </a:r>
            <a:r>
              <a:rPr/>
              <a:t> </a:t>
            </a:r>
            <a:r>
              <a:rPr/>
              <a:t>stroke</a:t>
            </a:r>
            <a:r>
              <a:rPr/>
              <a:t> </a:t>
            </a:r>
            <a:r>
              <a:rPr/>
              <a:t>…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spectrum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transient</a:t>
            </a:r>
            <a:r>
              <a:rPr/>
              <a:t> </a:t>
            </a:r>
            <a:r>
              <a:rPr/>
              <a:t>neurological</a:t>
            </a:r>
            <a:r>
              <a:rPr/>
              <a:t> </a:t>
            </a:r>
            <a:r>
              <a:rPr/>
              <a:t>episodes</a:t>
            </a:r>
            <a:r>
              <a:rPr/>
              <a:t> </a:t>
            </a:r>
            <a:r>
              <a:rPr/>
              <a:t>…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compared</a:t>
            </a:r>
            <a:r>
              <a:rPr/>
              <a:t> </a:t>
            </a:r>
            <a:r>
              <a:rPr/>
              <a:t>…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matched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…</a:t>
            </a:r>
            <a:r>
              <a:rPr/>
              <a:t> </a:t>
            </a:r>
            <a:r>
              <a:rPr/>
              <a:t>without</a:t>
            </a:r>
            <a:r>
              <a:rPr/>
              <a:t> </a:t>
            </a:r>
            <a:r>
              <a:rPr/>
              <a:t>neurological</a:t>
            </a:r>
            <a:r>
              <a:rPr/>
              <a:t> </a:t>
            </a:r>
            <a:r>
              <a:rPr/>
              <a:t>deficits.</a:t>
            </a:r>
            <a:r>
              <a:rPr/>
              <a:t>”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For</a:t>
            </a:r>
            <a:r>
              <a:rPr/>
              <a:t> </a:t>
            </a:r>
            <a:r>
              <a:rPr/>
              <a:t>now,</a:t>
            </a:r>
            <a:r>
              <a:rPr/>
              <a:t> </a:t>
            </a:r>
            <a:r>
              <a:rPr/>
              <a:t>I’ll</a:t>
            </a:r>
            <a:r>
              <a:rPr/>
              <a:t> </a:t>
            </a:r>
            <a:r>
              <a:rPr/>
              <a:t>lump</a:t>
            </a:r>
            <a:r>
              <a:rPr/>
              <a:t> </a:t>
            </a:r>
            <a:r>
              <a:rPr/>
              <a:t>transient</a:t>
            </a:r>
            <a:r>
              <a:rPr/>
              <a:t> </a:t>
            </a:r>
            <a:r>
              <a:rPr/>
              <a:t>neurological</a:t>
            </a:r>
            <a:r>
              <a:rPr/>
              <a:t> </a:t>
            </a:r>
            <a:r>
              <a:rPr/>
              <a:t>episodes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serious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(major</a:t>
            </a:r>
            <a:r>
              <a:rPr/>
              <a:t> </a:t>
            </a:r>
            <a:r>
              <a:rPr/>
              <a:t>stroke)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call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stroke</a:t>
            </a:r>
            <a:r>
              <a:rPr/>
              <a:t> </a:t>
            </a:r>
            <a:r>
              <a:rPr/>
              <a:t>group.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So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seems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imply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cases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controls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selected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cross-sectional</a:t>
            </a:r>
            <a:r>
              <a:rPr/>
              <a:t> </a:t>
            </a:r>
            <a:r>
              <a:rPr/>
              <a:t>study.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53</a:t>
            </a:fld>
            <a:endParaRPr lang="en-US"/>
          </a:p>
        </p:txBody>
      </p:sp>
    </p:spTree>
  </p:cSld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Now</a:t>
            </a:r>
            <a:r>
              <a:rPr/>
              <a:t> </a:t>
            </a:r>
            <a:r>
              <a:rPr/>
              <a:t>look</a:t>
            </a:r>
            <a:r>
              <a:rPr/>
              <a:t> </a:t>
            </a:r>
            <a:r>
              <a:rPr/>
              <a:t>here.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phrase</a:t>
            </a:r>
            <a:r>
              <a:rPr/>
              <a:t> </a:t>
            </a:r>
            <a:r>
              <a:rPr/>
              <a:t>“</a:t>
            </a:r>
            <a:r>
              <a:rPr/>
              <a:t>patients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without</a:t>
            </a:r>
            <a:r>
              <a:rPr/>
              <a:t> </a:t>
            </a:r>
            <a:r>
              <a:rPr/>
              <a:t>imaging</a:t>
            </a:r>
            <a:r>
              <a:rPr/>
              <a:t>”</a:t>
            </a:r>
            <a:r>
              <a:rPr/>
              <a:t> </a:t>
            </a:r>
            <a:r>
              <a:rPr/>
              <a:t>sure</a:t>
            </a:r>
            <a:r>
              <a:rPr/>
              <a:t> </a:t>
            </a:r>
            <a:r>
              <a:rPr/>
              <a:t>sounds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our</a:t>
            </a:r>
            <a:r>
              <a:rPr/>
              <a:t> </a:t>
            </a:r>
            <a:r>
              <a:rPr/>
              <a:t>“</a:t>
            </a:r>
            <a:r>
              <a:rPr/>
              <a:t>cases</a:t>
            </a:r>
            <a:r>
              <a:rPr/>
              <a:t>”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major</a:t>
            </a:r>
            <a:r>
              <a:rPr/>
              <a:t> </a:t>
            </a:r>
            <a:r>
              <a:rPr/>
              <a:t>strokes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transient</a:t>
            </a:r>
            <a:r>
              <a:rPr/>
              <a:t> </a:t>
            </a:r>
            <a:r>
              <a:rPr/>
              <a:t>neurological</a:t>
            </a:r>
            <a:r>
              <a:rPr/>
              <a:t> </a:t>
            </a:r>
            <a:r>
              <a:rPr/>
              <a:t>episodes.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comparing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controls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occured</a:t>
            </a:r>
            <a:r>
              <a:rPr/>
              <a:t> </a:t>
            </a:r>
            <a:r>
              <a:rPr/>
              <a:t>before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strokes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neurological</a:t>
            </a:r>
            <a:r>
              <a:rPr/>
              <a:t> </a:t>
            </a:r>
            <a:r>
              <a:rPr/>
              <a:t>episodes,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outcomes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length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stay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mortality.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maybe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major</a:t>
            </a:r>
            <a:r>
              <a:rPr/>
              <a:t> </a:t>
            </a:r>
            <a:r>
              <a:rPr/>
              <a:t>strokes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transient</a:t>
            </a:r>
            <a:r>
              <a:rPr/>
              <a:t> </a:t>
            </a:r>
            <a:r>
              <a:rPr/>
              <a:t>neurological</a:t>
            </a:r>
            <a:r>
              <a:rPr/>
              <a:t> </a:t>
            </a:r>
            <a:r>
              <a:rPr/>
              <a:t>episodes</a:t>
            </a:r>
            <a:r>
              <a:rPr/>
              <a:t> </a:t>
            </a:r>
            <a:r>
              <a:rPr/>
              <a:t>represent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whether</a:t>
            </a:r>
            <a:r>
              <a:rPr/>
              <a:t> </a:t>
            </a:r>
            <a:r>
              <a:rPr/>
              <a:t>exposure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strokes</a:t>
            </a:r>
            <a:r>
              <a:rPr/>
              <a:t> </a:t>
            </a:r>
            <a:r>
              <a:rPr/>
              <a:t>influences</a:t>
            </a:r>
            <a:r>
              <a:rPr/>
              <a:t> </a:t>
            </a:r>
            <a:r>
              <a:rPr/>
              <a:t>certain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measures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taken</a:t>
            </a:r>
            <a:r>
              <a:rPr/>
              <a:t> </a:t>
            </a:r>
            <a:r>
              <a:rPr/>
              <a:t>after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stroke.</a:t>
            </a:r>
            <a:r>
              <a:rPr/>
              <a:t> </a:t>
            </a:r>
            <a:r>
              <a:rPr/>
              <a:t>Death</a:t>
            </a:r>
            <a:r>
              <a:rPr/>
              <a:t> </a:t>
            </a:r>
            <a:r>
              <a:rPr/>
              <a:t>certainly</a:t>
            </a:r>
            <a:r>
              <a:rPr/>
              <a:t> </a:t>
            </a:r>
            <a:r>
              <a:rPr/>
              <a:t>occurs</a:t>
            </a:r>
            <a:r>
              <a:rPr/>
              <a:t> </a:t>
            </a:r>
            <a:r>
              <a:rPr/>
              <a:t>after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stroke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before.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death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stroke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exposure.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54</a:t>
            </a:fld>
            <a:endParaRPr lang="en-US"/>
          </a:p>
        </p:txBody>
      </p:sp>
    </p:spTree>
  </p:cSld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bit</a:t>
            </a:r>
            <a:r>
              <a:rPr/>
              <a:t> </a:t>
            </a:r>
            <a:r>
              <a:rPr/>
              <a:t>further</a:t>
            </a:r>
            <a:r>
              <a:rPr/>
              <a:t> </a:t>
            </a:r>
            <a:r>
              <a:rPr/>
              <a:t>down,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discussion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“</a:t>
            </a:r>
            <a:r>
              <a:rPr/>
              <a:t>bilateral</a:t>
            </a:r>
            <a:r>
              <a:rPr/>
              <a:t> </a:t>
            </a:r>
            <a:r>
              <a:rPr/>
              <a:t>internal</a:t>
            </a:r>
            <a:r>
              <a:rPr/>
              <a:t> </a:t>
            </a:r>
            <a:r>
              <a:rPr/>
              <a:t>carotid</a:t>
            </a:r>
            <a:r>
              <a:rPr/>
              <a:t> </a:t>
            </a:r>
            <a:r>
              <a:rPr/>
              <a:t>stenosis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any</a:t>
            </a:r>
            <a:r>
              <a:rPr/>
              <a:t> </a:t>
            </a:r>
            <a:r>
              <a:rPr/>
              <a:t>grade</a:t>
            </a:r>
            <a:r>
              <a:rPr/>
              <a:t>”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“</a:t>
            </a:r>
            <a:r>
              <a:rPr/>
              <a:t>re-do</a:t>
            </a:r>
            <a:r>
              <a:rPr/>
              <a:t> </a:t>
            </a:r>
            <a:r>
              <a:rPr/>
              <a:t>operations,</a:t>
            </a:r>
            <a:r>
              <a:rPr/>
              <a:t>”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sound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occur</a:t>
            </a:r>
            <a:r>
              <a:rPr/>
              <a:t> </a:t>
            </a:r>
            <a:r>
              <a:rPr/>
              <a:t>before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stroke.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maybe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case-control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after</a:t>
            </a:r>
            <a:r>
              <a:rPr/>
              <a:t> </a:t>
            </a:r>
            <a:r>
              <a:rPr/>
              <a:t>all.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characterize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cross-sectional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case-control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nested</a:t>
            </a:r>
            <a:r>
              <a:rPr/>
              <a:t> </a:t>
            </a:r>
            <a:r>
              <a:rPr/>
              <a:t>within.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cross-sectional</a:t>
            </a:r>
            <a:r>
              <a:rPr/>
              <a:t> </a:t>
            </a:r>
            <a:r>
              <a:rPr/>
              <a:t>sample</a:t>
            </a:r>
            <a:r>
              <a:rPr/>
              <a:t> </a:t>
            </a:r>
            <a:r>
              <a:rPr/>
              <a:t>(2121</a:t>
            </a:r>
            <a:r>
              <a:rPr/>
              <a:t> </a:t>
            </a:r>
            <a:r>
              <a:rPr/>
              <a:t>patients)</a:t>
            </a:r>
            <a:r>
              <a:rPr/>
              <a:t> </a:t>
            </a:r>
            <a:r>
              <a:rPr/>
              <a:t>provided</a:t>
            </a:r>
            <a:r>
              <a:rPr/>
              <a:t> </a:t>
            </a:r>
            <a:r>
              <a:rPr/>
              <a:t>clues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whether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exposure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(strokes)</a:t>
            </a:r>
            <a:r>
              <a:rPr/>
              <a:t> </a:t>
            </a:r>
            <a:r>
              <a:rPr/>
              <a:t>had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bad</a:t>
            </a:r>
            <a:r>
              <a:rPr/>
              <a:t> </a:t>
            </a:r>
            <a:r>
              <a:rPr/>
              <a:t>outcomes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unexposed</a:t>
            </a:r>
            <a:r>
              <a:rPr/>
              <a:t> </a:t>
            </a:r>
            <a:r>
              <a:rPr/>
              <a:t>group.</a:t>
            </a:r>
            <a:r>
              <a:rPr/>
              <a:t> </a:t>
            </a:r>
            <a:r>
              <a:rPr/>
              <a:t>Bad</a:t>
            </a:r>
            <a:r>
              <a:rPr/>
              <a:t> </a:t>
            </a:r>
            <a:r>
              <a:rPr/>
              <a:t>outcomes</a:t>
            </a:r>
            <a:r>
              <a:rPr/>
              <a:t> </a:t>
            </a:r>
            <a:r>
              <a:rPr/>
              <a:t>meaning</a:t>
            </a:r>
            <a:r>
              <a:rPr/>
              <a:t> </a:t>
            </a:r>
            <a:r>
              <a:rPr/>
              <a:t>longer</a:t>
            </a:r>
            <a:r>
              <a:rPr/>
              <a:t> </a:t>
            </a:r>
            <a:r>
              <a:rPr/>
              <a:t>lengths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stay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higher</a:t>
            </a:r>
            <a:r>
              <a:rPr/>
              <a:t> </a:t>
            </a:r>
            <a:r>
              <a:rPr/>
              <a:t>mortality.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case-control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nested</a:t>
            </a:r>
            <a:r>
              <a:rPr/>
              <a:t> </a:t>
            </a:r>
            <a:r>
              <a:rPr/>
              <a:t>within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cross-sectional</a:t>
            </a:r>
            <a:r>
              <a:rPr/>
              <a:t> </a:t>
            </a:r>
            <a:r>
              <a:rPr/>
              <a:t>sample</a:t>
            </a:r>
            <a:r>
              <a:rPr/>
              <a:t> </a:t>
            </a:r>
            <a:r>
              <a:rPr/>
              <a:t>helped</a:t>
            </a:r>
            <a:r>
              <a:rPr/>
              <a:t> </a:t>
            </a:r>
            <a:r>
              <a:rPr/>
              <a:t>identify</a:t>
            </a:r>
            <a:r>
              <a:rPr/>
              <a:t> </a:t>
            </a:r>
            <a:r>
              <a:rPr/>
              <a:t>whether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stenosis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re-do</a:t>
            </a:r>
            <a:r>
              <a:rPr/>
              <a:t> </a:t>
            </a:r>
            <a:r>
              <a:rPr/>
              <a:t>operations</a:t>
            </a:r>
            <a:r>
              <a:rPr/>
              <a:t> </a:t>
            </a:r>
            <a:r>
              <a:rPr/>
              <a:t>increased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bad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here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bad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major</a:t>
            </a:r>
            <a:r>
              <a:rPr/>
              <a:t> </a:t>
            </a:r>
            <a:r>
              <a:rPr/>
              <a:t>stroke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transient</a:t>
            </a:r>
            <a:r>
              <a:rPr/>
              <a:t> </a:t>
            </a:r>
            <a:r>
              <a:rPr/>
              <a:t>neurological</a:t>
            </a:r>
            <a:r>
              <a:rPr/>
              <a:t> </a:t>
            </a:r>
            <a:r>
              <a:rPr/>
              <a:t>episodes.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So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stroke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both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group?</a:t>
            </a:r>
            <a:r>
              <a:rPr/>
              <a:t> </a:t>
            </a:r>
            <a:r>
              <a:rPr/>
              <a:t>It’s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timing.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always</a:t>
            </a:r>
            <a:r>
              <a:rPr/>
              <a:t> </a:t>
            </a:r>
            <a:r>
              <a:rPr/>
              <a:t>cite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context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low</a:t>
            </a:r>
            <a:r>
              <a:rPr/>
              <a:t> </a:t>
            </a:r>
            <a:r>
              <a:rPr/>
              <a:t>birth</a:t>
            </a:r>
            <a:r>
              <a:rPr/>
              <a:t> </a:t>
            </a:r>
            <a:r>
              <a:rPr/>
              <a:t>weight.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obstetrician,</a:t>
            </a:r>
            <a:r>
              <a:rPr/>
              <a:t> </a:t>
            </a:r>
            <a:r>
              <a:rPr/>
              <a:t>low</a:t>
            </a:r>
            <a:r>
              <a:rPr/>
              <a:t> </a:t>
            </a:r>
            <a:r>
              <a:rPr/>
              <a:t>birth</a:t>
            </a:r>
            <a:r>
              <a:rPr/>
              <a:t> </a:t>
            </a:r>
            <a:r>
              <a:rPr/>
              <a:t>weight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outcome,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low</a:t>
            </a:r>
            <a:r>
              <a:rPr/>
              <a:t> </a:t>
            </a:r>
            <a:r>
              <a:rPr/>
              <a:t>birth</a:t>
            </a:r>
            <a:r>
              <a:rPr/>
              <a:t> </a:t>
            </a:r>
            <a:r>
              <a:rPr/>
              <a:t>weight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being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end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process.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neonatologist,</a:t>
            </a:r>
            <a:r>
              <a:rPr/>
              <a:t> </a:t>
            </a:r>
            <a:r>
              <a:rPr/>
              <a:t>low</a:t>
            </a:r>
            <a:r>
              <a:rPr/>
              <a:t> </a:t>
            </a:r>
            <a:r>
              <a:rPr/>
              <a:t>birth</a:t>
            </a:r>
            <a:r>
              <a:rPr/>
              <a:t> </a:t>
            </a:r>
            <a:r>
              <a:rPr/>
              <a:t>weight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exposure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low</a:t>
            </a:r>
            <a:r>
              <a:rPr/>
              <a:t> </a:t>
            </a:r>
            <a:r>
              <a:rPr/>
              <a:t>birth</a:t>
            </a:r>
            <a:r>
              <a:rPr/>
              <a:t> </a:t>
            </a:r>
            <a:r>
              <a:rPr/>
              <a:t>weight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beginning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process.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point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classifying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into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four</a:t>
            </a:r>
            <a:r>
              <a:rPr/>
              <a:t> </a:t>
            </a:r>
            <a:r>
              <a:rPr/>
              <a:t>categories</a:t>
            </a:r>
            <a:r>
              <a:rPr/>
              <a:t> </a:t>
            </a:r>
            <a:r>
              <a:rPr/>
              <a:t>(cohort,</a:t>
            </a:r>
            <a:r>
              <a:rPr/>
              <a:t> </a:t>
            </a:r>
            <a:r>
              <a:rPr/>
              <a:t>cross-sectional,</a:t>
            </a:r>
            <a:r>
              <a:rPr/>
              <a:t> </a:t>
            </a:r>
            <a:r>
              <a:rPr/>
              <a:t>case-control,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historical</a:t>
            </a:r>
            <a:r>
              <a:rPr/>
              <a:t> </a:t>
            </a:r>
            <a:r>
              <a:rPr/>
              <a:t>control)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tricky</a:t>
            </a:r>
            <a:r>
              <a:rPr/>
              <a:t> </a:t>
            </a:r>
            <a:r>
              <a:rPr/>
              <a:t>process.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experts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publish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papers</a:t>
            </a:r>
            <a:r>
              <a:rPr/>
              <a:t> </a:t>
            </a:r>
            <a:r>
              <a:rPr/>
              <a:t>often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terms</a:t>
            </a:r>
            <a:r>
              <a:rPr/>
              <a:t> </a:t>
            </a:r>
            <a:r>
              <a:rPr/>
              <a:t>wrong</a:t>
            </a:r>
            <a:r>
              <a:rPr/>
              <a:t> </a:t>
            </a:r>
            <a:r>
              <a:rPr/>
              <a:t>themselves,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don’t</a:t>
            </a:r>
            <a:r>
              <a:rPr/>
              <a:t> </a:t>
            </a:r>
            <a:r>
              <a:rPr/>
              <a:t>worry</a:t>
            </a:r>
            <a:r>
              <a:rPr/>
              <a:t> </a:t>
            </a:r>
            <a:r>
              <a:rPr/>
              <a:t>too</a:t>
            </a:r>
            <a:r>
              <a:rPr/>
              <a:t> </a:t>
            </a:r>
            <a:r>
              <a:rPr/>
              <a:t>much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can’t</a:t>
            </a:r>
            <a:r>
              <a:rPr/>
              <a:t> </a:t>
            </a:r>
            <a:r>
              <a:rPr/>
              <a:t>figure</a:t>
            </a:r>
            <a:r>
              <a:rPr/>
              <a:t> </a:t>
            </a:r>
            <a:r>
              <a:rPr/>
              <a:t>things</a:t>
            </a:r>
            <a:r>
              <a:rPr/>
              <a:t> </a:t>
            </a:r>
            <a:r>
              <a:rPr/>
              <a:t>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55</a:t>
            </a:fld>
            <a:endParaRPr lang="en-US"/>
          </a:p>
        </p:txBody>
      </p:sp>
    </p:spTree>
  </p:cSld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Your</a:t>
            </a:r>
            <a:r>
              <a:rPr/>
              <a:t> </a:t>
            </a:r>
            <a:r>
              <a:rPr/>
              <a:t>book</a:t>
            </a:r>
            <a:r>
              <a:rPr/>
              <a:t> </a:t>
            </a:r>
            <a:r>
              <a:rPr/>
              <a:t>states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strongly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randomized</a:t>
            </a:r>
            <a:r>
              <a:rPr/>
              <a:t> </a:t>
            </a:r>
            <a:r>
              <a:rPr/>
              <a:t>trials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establish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cause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effect</a:t>
            </a:r>
            <a:r>
              <a:rPr/>
              <a:t> </a:t>
            </a:r>
            <a:r>
              <a:rPr/>
              <a:t>relationship.</a:t>
            </a:r>
            <a:r>
              <a:rPr/>
              <a:t> </a:t>
            </a:r>
            <a:r>
              <a:rPr/>
              <a:t>Quasi-experiments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sometimes</a:t>
            </a:r>
            <a:r>
              <a:rPr/>
              <a:t> </a:t>
            </a:r>
            <a:r>
              <a:rPr/>
              <a:t>suggest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hint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cause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effect</a:t>
            </a:r>
            <a:r>
              <a:rPr/>
              <a:t> </a:t>
            </a:r>
            <a:r>
              <a:rPr/>
              <a:t>relationship.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non-experimental</a:t>
            </a:r>
            <a:r>
              <a:rPr/>
              <a:t> </a:t>
            </a:r>
            <a:r>
              <a:rPr/>
              <a:t>studies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pretty</a:t>
            </a:r>
            <a:r>
              <a:rPr/>
              <a:t> </a:t>
            </a:r>
            <a:r>
              <a:rPr/>
              <a:t>much</a:t>
            </a:r>
            <a:r>
              <a:rPr/>
              <a:t> </a:t>
            </a:r>
            <a:r>
              <a:rPr/>
              <a:t>incapable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anything.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This</a:t>
            </a:r>
            <a:r>
              <a:rPr/>
              <a:t> </a:t>
            </a:r>
            <a:r>
              <a:rPr/>
              <a:t>persective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held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community,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wrong,</a:t>
            </a:r>
            <a:r>
              <a:rPr/>
              <a:t> </a:t>
            </a:r>
            <a:r>
              <a:rPr/>
              <a:t>wrong,</a:t>
            </a:r>
            <a:r>
              <a:rPr/>
              <a:t> </a:t>
            </a:r>
            <a:r>
              <a:rPr/>
              <a:t>wrong.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Observational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establish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causal</a:t>
            </a:r>
            <a:r>
              <a:rPr/>
              <a:t> </a:t>
            </a:r>
            <a:r>
              <a:rPr/>
              <a:t>relationship.</a:t>
            </a:r>
            <a:r>
              <a:rPr/>
              <a:t> </a:t>
            </a:r>
            <a:r>
              <a:rPr/>
              <a:t>Let</a:t>
            </a:r>
            <a:r>
              <a:rPr/>
              <a:t> </a:t>
            </a:r>
            <a:r>
              <a:rPr/>
              <a:t>me</a:t>
            </a:r>
            <a:r>
              <a:rPr/>
              <a:t> </a:t>
            </a:r>
            <a:r>
              <a:rPr/>
              <a:t>repeat</a:t>
            </a:r>
            <a:r>
              <a:rPr/>
              <a:t> </a:t>
            </a:r>
            <a:r>
              <a:rPr/>
              <a:t>this,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important.</a:t>
            </a:r>
            <a:r>
              <a:rPr/>
              <a:t> </a:t>
            </a:r>
            <a:r>
              <a:rPr/>
              <a:t>Observational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establish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causal</a:t>
            </a:r>
            <a:r>
              <a:rPr/>
              <a:t> </a:t>
            </a:r>
            <a:r>
              <a:rPr/>
              <a:t>relationship.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You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bit</a:t>
            </a:r>
            <a:r>
              <a:rPr/>
              <a:t> </a:t>
            </a:r>
            <a:r>
              <a:rPr/>
              <a:t>harder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it.</a:t>
            </a:r>
            <a:r>
              <a:rPr/>
              <a:t> </a:t>
            </a:r>
            <a:r>
              <a:rPr/>
              <a:t>Confounding,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example,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serious</a:t>
            </a:r>
            <a:r>
              <a:rPr/>
              <a:t> </a:t>
            </a:r>
            <a:r>
              <a:rPr/>
              <a:t>problem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observational</a:t>
            </a:r>
            <a:r>
              <a:rPr/>
              <a:t> </a:t>
            </a:r>
            <a:r>
              <a:rPr/>
              <a:t>studies,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tools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matching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confounding</a:t>
            </a:r>
            <a:r>
              <a:rPr/>
              <a:t> </a:t>
            </a:r>
            <a:r>
              <a:rPr/>
              <a:t>during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phase,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propensity</a:t>
            </a:r>
            <a:r>
              <a:rPr/>
              <a:t> </a:t>
            </a:r>
            <a:r>
              <a:rPr/>
              <a:t>score</a:t>
            </a:r>
            <a:r>
              <a:rPr/>
              <a:t> </a:t>
            </a:r>
            <a:r>
              <a:rPr/>
              <a:t>analysis,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confounding</a:t>
            </a:r>
            <a:r>
              <a:rPr/>
              <a:t> </a:t>
            </a:r>
            <a:r>
              <a:rPr/>
              <a:t>during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phase.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don’t,</a:t>
            </a:r>
            <a:r>
              <a:rPr/>
              <a:t> </a:t>
            </a:r>
            <a:r>
              <a:rPr/>
              <a:t>necessarily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resort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approaches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randomized</a:t>
            </a:r>
            <a:r>
              <a:rPr/>
              <a:t> </a:t>
            </a:r>
            <a:r>
              <a:rPr/>
              <a:t>trial</a:t>
            </a:r>
            <a:r>
              <a:rPr/>
              <a:t> </a:t>
            </a:r>
            <a:r>
              <a:rPr/>
              <a:t>(though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can’t</a:t>
            </a:r>
            <a:r>
              <a:rPr/>
              <a:t> </a:t>
            </a:r>
            <a:r>
              <a:rPr/>
              <a:t>hurt).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point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pretty</a:t>
            </a:r>
            <a:r>
              <a:rPr/>
              <a:t> </a:t>
            </a:r>
            <a:r>
              <a:rPr/>
              <a:t>much</a:t>
            </a:r>
            <a:r>
              <a:rPr/>
              <a:t> </a:t>
            </a:r>
            <a:r>
              <a:rPr/>
              <a:t>any</a:t>
            </a:r>
            <a:r>
              <a:rPr/>
              <a:t> </a:t>
            </a:r>
            <a:r>
              <a:rPr/>
              <a:t>reasonable</a:t>
            </a:r>
            <a:r>
              <a:rPr/>
              <a:t> </a:t>
            </a:r>
            <a:r>
              <a:rPr/>
              <a:t>randomized</a:t>
            </a:r>
            <a:r>
              <a:rPr/>
              <a:t> </a:t>
            </a:r>
            <a:r>
              <a:rPr/>
              <a:t>trial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establish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causal</a:t>
            </a:r>
            <a:r>
              <a:rPr/>
              <a:t> </a:t>
            </a:r>
            <a:r>
              <a:rPr/>
              <a:t>relationship.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observational</a:t>
            </a:r>
            <a:r>
              <a:rPr/>
              <a:t> </a:t>
            </a:r>
            <a:r>
              <a:rPr/>
              <a:t>studies,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best</a:t>
            </a:r>
            <a:r>
              <a:rPr/>
              <a:t> </a:t>
            </a:r>
            <a:r>
              <a:rPr/>
              <a:t>studies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establish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causal</a:t>
            </a:r>
            <a:r>
              <a:rPr/>
              <a:t> </a:t>
            </a:r>
            <a:r>
              <a:rPr/>
              <a:t>relationship.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thing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observational</a:t>
            </a:r>
            <a:r>
              <a:rPr/>
              <a:t> </a:t>
            </a:r>
            <a:r>
              <a:rPr/>
              <a:t>studies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strength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numbers.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usually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establishes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cause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effect</a:t>
            </a:r>
            <a:r>
              <a:rPr/>
              <a:t> </a:t>
            </a:r>
            <a:r>
              <a:rPr/>
              <a:t>relationship.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series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studies.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current</a:t>
            </a:r>
            <a:r>
              <a:rPr/>
              <a:t> </a:t>
            </a:r>
            <a:r>
              <a:rPr/>
              <a:t>observational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rely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external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itself,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strong</a:t>
            </a:r>
            <a:r>
              <a:rPr/>
              <a:t> </a:t>
            </a:r>
            <a:r>
              <a:rPr/>
              <a:t>enough.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review</a:t>
            </a:r>
            <a:r>
              <a:rPr/>
              <a:t> </a:t>
            </a:r>
            <a:r>
              <a:rPr/>
              <a:t>Sir</a:t>
            </a:r>
            <a:r>
              <a:rPr/>
              <a:t> </a:t>
            </a:r>
            <a:r>
              <a:rPr/>
              <a:t>Austin</a:t>
            </a:r>
            <a:r>
              <a:rPr/>
              <a:t> </a:t>
            </a:r>
            <a:r>
              <a:rPr/>
              <a:t>Bradford</a:t>
            </a:r>
            <a:r>
              <a:rPr/>
              <a:t> </a:t>
            </a:r>
            <a:r>
              <a:rPr/>
              <a:t>Hill’s</a:t>
            </a:r>
            <a:r>
              <a:rPr/>
              <a:t> </a:t>
            </a:r>
            <a:r>
              <a:rPr/>
              <a:t>criteria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establishing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causal</a:t>
            </a:r>
            <a:r>
              <a:rPr/>
              <a:t> </a:t>
            </a:r>
            <a:r>
              <a:rPr/>
              <a:t>relationship.</a:t>
            </a:r>
            <a:r>
              <a:rPr/>
              <a:t> </a:t>
            </a:r>
            <a:r>
              <a:rPr/>
              <a:t>He</a:t>
            </a:r>
            <a:r>
              <a:rPr/>
              <a:t> </a:t>
            </a:r>
            <a:r>
              <a:rPr/>
              <a:t>wrote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landmark</a:t>
            </a:r>
            <a:r>
              <a:rPr/>
              <a:t> </a:t>
            </a:r>
            <a:r>
              <a:rPr/>
              <a:t>paper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1965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midst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crisis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link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smoking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lung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(more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bit).</a:t>
            </a:r>
            <a:r>
              <a:rPr/>
              <a:t> </a:t>
            </a:r>
            <a:r>
              <a:rPr/>
              <a:t>He</a:t>
            </a:r>
            <a:r>
              <a:rPr/>
              <a:t> </a:t>
            </a:r>
            <a:r>
              <a:rPr/>
              <a:t>looked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evidence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had</a:t>
            </a:r>
            <a:r>
              <a:rPr/>
              <a:t> </a:t>
            </a:r>
            <a:r>
              <a:rPr/>
              <a:t>accumulated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elucidated</a:t>
            </a:r>
            <a:r>
              <a:rPr/>
              <a:t> </a:t>
            </a:r>
            <a:r>
              <a:rPr/>
              <a:t>nine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establish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causal</a:t>
            </a:r>
            <a:r>
              <a:rPr/>
              <a:t> </a:t>
            </a:r>
            <a:r>
              <a:rPr/>
              <a:t>relationship.</a:t>
            </a:r>
            <a:r>
              <a:rPr/>
              <a:t> </a:t>
            </a:r>
            <a:r>
              <a:rPr/>
              <a:t>None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themselves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sufficient,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reasonable</a:t>
            </a:r>
            <a:r>
              <a:rPr/>
              <a:t> </a:t>
            </a:r>
            <a:r>
              <a:rPr/>
              <a:t>combination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makes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argument</a:t>
            </a:r>
            <a:r>
              <a:rPr/>
              <a:t> </a:t>
            </a:r>
            <a:r>
              <a:rPr/>
              <a:t>quite</a:t>
            </a:r>
            <a:r>
              <a:rPr/>
              <a:t> </a:t>
            </a:r>
            <a:r>
              <a:rPr/>
              <a:t>persuasive.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56</a:t>
            </a:fld>
            <a:endParaRPr lang="en-US"/>
          </a:p>
        </p:txBody>
      </p:sp>
    </p:spTree>
  </p:cSld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Hill</a:t>
            </a:r>
            <a:r>
              <a:rPr/>
              <a:t> </a:t>
            </a:r>
            <a:r>
              <a:rPr/>
              <a:t>identified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strength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association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being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critical</a:t>
            </a:r>
            <a:r>
              <a:rPr/>
              <a:t> </a:t>
            </a:r>
            <a:r>
              <a:rPr/>
              <a:t>factor.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strong</a:t>
            </a:r>
            <a:r>
              <a:rPr/>
              <a:t> </a:t>
            </a:r>
            <a:r>
              <a:rPr/>
              <a:t>effect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overturned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strong</a:t>
            </a:r>
            <a:r>
              <a:rPr/>
              <a:t> </a:t>
            </a:r>
            <a:r>
              <a:rPr/>
              <a:t>confounder.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weak</a:t>
            </a:r>
            <a:r>
              <a:rPr/>
              <a:t> </a:t>
            </a:r>
            <a:r>
              <a:rPr/>
              <a:t>confounder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attenuate</a:t>
            </a:r>
            <a:r>
              <a:rPr/>
              <a:t> </a:t>
            </a:r>
            <a:r>
              <a:rPr/>
              <a:t>things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bit.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hypothesize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third</a:t>
            </a:r>
            <a:r>
              <a:rPr/>
              <a:t> </a:t>
            </a:r>
            <a:r>
              <a:rPr/>
              <a:t>factor</a:t>
            </a:r>
            <a:r>
              <a:rPr/>
              <a:t> </a:t>
            </a:r>
            <a:r>
              <a:rPr/>
              <a:t>among</a:t>
            </a:r>
            <a:r>
              <a:rPr/>
              <a:t> </a:t>
            </a:r>
            <a:r>
              <a:rPr/>
              <a:t>smokers</a:t>
            </a:r>
            <a:r>
              <a:rPr/>
              <a:t> </a:t>
            </a:r>
            <a:r>
              <a:rPr/>
              <a:t>(poor</a:t>
            </a:r>
            <a:r>
              <a:rPr/>
              <a:t> </a:t>
            </a:r>
            <a:r>
              <a:rPr/>
              <a:t>diet,</a:t>
            </a:r>
            <a:r>
              <a:rPr/>
              <a:t> </a:t>
            </a:r>
            <a:r>
              <a:rPr/>
              <a:t>dangerous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conditions,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lack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exercise)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cause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ten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twenty</a:t>
            </a:r>
            <a:r>
              <a:rPr/>
              <a:t> </a:t>
            </a:r>
            <a:r>
              <a:rPr/>
              <a:t>fold</a:t>
            </a:r>
            <a:r>
              <a:rPr/>
              <a:t> </a:t>
            </a:r>
            <a:r>
              <a:rPr/>
              <a:t>increase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lung</a:t>
            </a:r>
            <a:r>
              <a:rPr/>
              <a:t> </a:t>
            </a:r>
            <a:r>
              <a:rPr/>
              <a:t>cancer,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third</a:t>
            </a:r>
            <a:r>
              <a:rPr/>
              <a:t> </a:t>
            </a:r>
            <a:r>
              <a:rPr/>
              <a:t>factor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increase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lung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ten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twenty</a:t>
            </a:r>
            <a:r>
              <a:rPr/>
              <a:t> </a:t>
            </a:r>
            <a:r>
              <a:rPr/>
              <a:t>fold.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Keep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mind,</a:t>
            </a:r>
            <a:r>
              <a:rPr/>
              <a:t> </a:t>
            </a:r>
            <a:r>
              <a:rPr/>
              <a:t>though,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weak</a:t>
            </a:r>
            <a:r>
              <a:rPr/>
              <a:t> </a:t>
            </a:r>
            <a:r>
              <a:rPr/>
              <a:t>effects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still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real.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criticism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government</a:t>
            </a:r>
            <a:r>
              <a:rPr/>
              <a:t> </a:t>
            </a:r>
            <a:r>
              <a:rPr/>
              <a:t>report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said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number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deaths</a:t>
            </a:r>
            <a:r>
              <a:rPr/>
              <a:t> </a:t>
            </a:r>
            <a:r>
              <a:rPr/>
              <a:t>due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smoking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around</a:t>
            </a:r>
            <a:r>
              <a:rPr/>
              <a:t> </a:t>
            </a:r>
            <a:r>
              <a:rPr/>
              <a:t>450</a:t>
            </a:r>
            <a:r>
              <a:rPr/>
              <a:t> </a:t>
            </a:r>
            <a:r>
              <a:rPr/>
              <a:t>thousand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per</a:t>
            </a:r>
            <a:r>
              <a:rPr/>
              <a:t> </a:t>
            </a:r>
            <a:r>
              <a:rPr/>
              <a:t>year.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critics</a:t>
            </a:r>
            <a:r>
              <a:rPr/>
              <a:t> </a:t>
            </a:r>
            <a:r>
              <a:rPr/>
              <a:t>dissected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number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said,</a:t>
            </a:r>
            <a:r>
              <a:rPr/>
              <a:t> </a:t>
            </a:r>
            <a:r>
              <a:rPr/>
              <a:t>we’ll</a:t>
            </a:r>
            <a:r>
              <a:rPr/>
              <a:t> </a:t>
            </a:r>
            <a:r>
              <a:rPr/>
              <a:t>allow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deaths</a:t>
            </a:r>
            <a:r>
              <a:rPr/>
              <a:t> </a:t>
            </a:r>
            <a:r>
              <a:rPr/>
              <a:t>due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cancer,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stroke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heart</a:t>
            </a:r>
            <a:r>
              <a:rPr/>
              <a:t> </a:t>
            </a:r>
            <a:r>
              <a:rPr/>
              <a:t>attacks,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showed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fold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smaller</a:t>
            </a:r>
            <a:r>
              <a:rPr/>
              <a:t> </a:t>
            </a:r>
            <a:r>
              <a:rPr/>
              <a:t>increase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risk.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turns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ways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smoking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kill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real,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causes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death</a:t>
            </a:r>
            <a:r>
              <a:rPr/>
              <a:t> </a:t>
            </a:r>
            <a:r>
              <a:rPr/>
              <a:t>(unlike</a:t>
            </a:r>
            <a:r>
              <a:rPr/>
              <a:t> </a:t>
            </a:r>
            <a:r>
              <a:rPr/>
              <a:t>lung</a:t>
            </a:r>
            <a:r>
              <a:rPr/>
              <a:t> </a:t>
            </a:r>
            <a:r>
              <a:rPr/>
              <a:t>cancer)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fairly</a:t>
            </a:r>
            <a:r>
              <a:rPr/>
              <a:t> </a:t>
            </a:r>
            <a:r>
              <a:rPr/>
              <a:t>common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general</a:t>
            </a:r>
            <a:r>
              <a:rPr/>
              <a:t> </a:t>
            </a:r>
            <a:r>
              <a:rPr/>
              <a:t>population,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can’t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large</a:t>
            </a:r>
            <a:r>
              <a:rPr/>
              <a:t> </a:t>
            </a:r>
            <a:r>
              <a:rPr/>
              <a:t>increase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risk.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30%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public</a:t>
            </a:r>
            <a:r>
              <a:rPr/>
              <a:t> </a:t>
            </a:r>
            <a:r>
              <a:rPr/>
              <a:t>dies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heart</a:t>
            </a:r>
            <a:r>
              <a:rPr/>
              <a:t> </a:t>
            </a:r>
            <a:r>
              <a:rPr/>
              <a:t>attacks,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ten</a:t>
            </a:r>
            <a:r>
              <a:rPr/>
              <a:t> </a:t>
            </a:r>
            <a:r>
              <a:rPr/>
              <a:t>fold</a:t>
            </a:r>
            <a:r>
              <a:rPr/>
              <a:t> </a:t>
            </a:r>
            <a:r>
              <a:rPr/>
              <a:t>increase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impossible.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When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association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small,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don’t</a:t>
            </a:r>
            <a:r>
              <a:rPr/>
              <a:t> </a:t>
            </a:r>
            <a:r>
              <a:rPr/>
              <a:t>totally</a:t>
            </a:r>
            <a:r>
              <a:rPr/>
              <a:t> </a:t>
            </a:r>
            <a:r>
              <a:rPr/>
              <a:t>disregard</a:t>
            </a:r>
            <a:r>
              <a:rPr/>
              <a:t> </a:t>
            </a:r>
            <a:r>
              <a:rPr/>
              <a:t>it.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rely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criteria.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point,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been</a:t>
            </a:r>
            <a:r>
              <a:rPr/>
              <a:t> </a:t>
            </a:r>
            <a:r>
              <a:rPr/>
              <a:t>made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settings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large</a:t>
            </a:r>
            <a:r>
              <a:rPr/>
              <a:t> </a:t>
            </a:r>
            <a:r>
              <a:rPr/>
              <a:t>effect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easily</a:t>
            </a:r>
            <a:r>
              <a:rPr/>
              <a:t> </a:t>
            </a:r>
            <a:r>
              <a:rPr/>
              <a:t>produced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seriously</a:t>
            </a:r>
            <a:r>
              <a:rPr/>
              <a:t> </a:t>
            </a:r>
            <a:r>
              <a:rPr/>
              <a:t>flawed</a:t>
            </a:r>
            <a:r>
              <a:rPr/>
              <a:t> </a:t>
            </a:r>
            <a:r>
              <a:rPr/>
              <a:t>study.</a:t>
            </a:r>
            <a:r>
              <a:rPr/>
              <a:t> </a:t>
            </a:r>
            <a:r>
              <a:rPr/>
              <a:t>Paul</a:t>
            </a:r>
            <a:r>
              <a:rPr/>
              <a:t> </a:t>
            </a:r>
            <a:r>
              <a:rPr/>
              <a:t>Rosenbaum,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his</a:t>
            </a:r>
            <a:r>
              <a:rPr/>
              <a:t> </a:t>
            </a:r>
            <a:r>
              <a:rPr/>
              <a:t>book,</a:t>
            </a:r>
            <a:r>
              <a:rPr/>
              <a:t> </a:t>
            </a:r>
            <a:r>
              <a:rPr/>
              <a:t>Observational</a:t>
            </a:r>
            <a:r>
              <a:rPr/>
              <a:t> </a:t>
            </a:r>
            <a:r>
              <a:rPr/>
              <a:t>Studies</a:t>
            </a:r>
            <a:r>
              <a:rPr/>
              <a:t> </a:t>
            </a:r>
            <a:r>
              <a:rPr/>
              <a:t>discusses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non-randomized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conducted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Linus</a:t>
            </a:r>
            <a:r>
              <a:rPr/>
              <a:t> </a:t>
            </a:r>
            <a:r>
              <a:rPr/>
              <a:t>Pauling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showed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four</a:t>
            </a:r>
            <a:r>
              <a:rPr/>
              <a:t> </a:t>
            </a:r>
            <a:r>
              <a:rPr/>
              <a:t>fold</a:t>
            </a:r>
            <a:r>
              <a:rPr/>
              <a:t> </a:t>
            </a:r>
            <a:r>
              <a:rPr/>
              <a:t>increase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survival</a:t>
            </a:r>
            <a:r>
              <a:rPr/>
              <a:t> </a:t>
            </a:r>
            <a:r>
              <a:rPr/>
              <a:t>times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received</a:t>
            </a:r>
            <a:r>
              <a:rPr/>
              <a:t> </a:t>
            </a:r>
            <a:r>
              <a:rPr/>
              <a:t>mega-doses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Vitamin</a:t>
            </a:r>
            <a:r>
              <a:rPr/>
              <a:t> </a:t>
            </a:r>
            <a:r>
              <a:rPr/>
              <a:t>C,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points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serious</a:t>
            </a:r>
            <a:r>
              <a:rPr/>
              <a:t> </a:t>
            </a:r>
            <a:r>
              <a:rPr/>
              <a:t>flaw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caused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finding.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57</a:t>
            </a:fld>
            <a:endParaRPr lang="en-US"/>
          </a:p>
        </p:txBody>
      </p:sp>
    </p:spTree>
  </p:cSld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Consistency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important.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single</a:t>
            </a:r>
            <a:r>
              <a:rPr/>
              <a:t> </a:t>
            </a:r>
            <a:r>
              <a:rPr/>
              <a:t>positive</a:t>
            </a:r>
            <a:r>
              <a:rPr/>
              <a:t> </a:t>
            </a:r>
            <a:r>
              <a:rPr/>
              <a:t>result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single</a:t>
            </a:r>
            <a:r>
              <a:rPr/>
              <a:t> </a:t>
            </a:r>
            <a:r>
              <a:rPr/>
              <a:t>observational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possibly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result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various</a:t>
            </a:r>
            <a:r>
              <a:rPr/>
              <a:t> </a:t>
            </a:r>
            <a:r>
              <a:rPr/>
              <a:t>biases.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second</a:t>
            </a:r>
            <a:r>
              <a:rPr/>
              <a:t> </a:t>
            </a:r>
            <a:r>
              <a:rPr/>
              <a:t>positive</a:t>
            </a:r>
            <a:r>
              <a:rPr/>
              <a:t> </a:t>
            </a:r>
            <a:r>
              <a:rPr/>
              <a:t>result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second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substantially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first</a:t>
            </a:r>
            <a:r>
              <a:rPr/>
              <a:t> </a:t>
            </a:r>
            <a:r>
              <a:rPr/>
              <a:t>study,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possibly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result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set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biases.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third</a:t>
            </a:r>
            <a:r>
              <a:rPr/>
              <a:t> </a:t>
            </a:r>
            <a:r>
              <a:rPr/>
              <a:t>result</a:t>
            </a:r>
            <a:r>
              <a:rPr/>
              <a:t> </a:t>
            </a:r>
            <a:r>
              <a:rPr/>
              <a:t>comes</a:t>
            </a:r>
            <a:r>
              <a:rPr/>
              <a:t> </a:t>
            </a:r>
            <a:r>
              <a:rPr/>
              <a:t>along,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first</a:t>
            </a:r>
            <a:r>
              <a:rPr/>
              <a:t> </a:t>
            </a:r>
            <a:r>
              <a:rPr/>
              <a:t>two,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becomes</a:t>
            </a:r>
            <a:r>
              <a:rPr/>
              <a:t> </a:t>
            </a:r>
            <a:r>
              <a:rPr/>
              <a:t>awfully</a:t>
            </a:r>
            <a:r>
              <a:rPr/>
              <a:t> </a:t>
            </a:r>
            <a:r>
              <a:rPr/>
              <a:t>hard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argue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third</a:t>
            </a:r>
            <a:r>
              <a:rPr/>
              <a:t> </a:t>
            </a:r>
            <a:r>
              <a:rPr/>
              <a:t>set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biases.</a:t>
            </a:r>
            <a:r>
              <a:rPr/>
              <a:t> </a:t>
            </a:r>
            <a:r>
              <a:rPr/>
              <a:t>Biases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both</a:t>
            </a:r>
            <a:r>
              <a:rPr/>
              <a:t> </a:t>
            </a:r>
            <a:r>
              <a:rPr/>
              <a:t>directions,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rare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biases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conspire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together</a:t>
            </a:r>
            <a:r>
              <a:rPr/>
              <a:t> </a:t>
            </a:r>
            <a:r>
              <a:rPr/>
              <a:t>towards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common</a:t>
            </a:r>
            <a:r>
              <a:rPr/>
              <a:t> </a:t>
            </a:r>
            <a:r>
              <a:rPr/>
              <a:t>goal.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Now,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replicated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less</a:t>
            </a:r>
            <a:r>
              <a:rPr/>
              <a:t> </a:t>
            </a:r>
            <a:r>
              <a:rPr/>
              <a:t>consistently,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replication</a:t>
            </a:r>
            <a:r>
              <a:rPr/>
              <a:t> </a:t>
            </a:r>
            <a:r>
              <a:rPr/>
              <a:t>doesn’t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much.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58</a:t>
            </a:fld>
            <a:endParaRPr lang="en-US"/>
          </a:p>
        </p:txBody>
      </p:sp>
    </p:spTree>
  </p:cSld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Specificity</a:t>
            </a:r>
            <a:r>
              <a:rPr/>
              <a:t> </a:t>
            </a:r>
            <a:r>
              <a:rPr/>
              <a:t>means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treatment</a:t>
            </a:r>
            <a:r>
              <a:rPr/>
              <a:t> </a:t>
            </a:r>
            <a:r>
              <a:rPr/>
              <a:t>cures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disease.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appears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cure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multitude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diseases,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probably</a:t>
            </a:r>
            <a:r>
              <a:rPr/>
              <a:t> </a:t>
            </a:r>
            <a:r>
              <a:rPr/>
              <a:t>happening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bias</a:t>
            </a:r>
            <a:r>
              <a:rPr/>
              <a:t> </a:t>
            </a:r>
            <a:r>
              <a:rPr/>
              <a:t>(maybe</a:t>
            </a:r>
            <a:r>
              <a:rPr/>
              <a:t> </a:t>
            </a:r>
            <a:r>
              <a:rPr/>
              <a:t>selection</a:t>
            </a:r>
            <a:r>
              <a:rPr/>
              <a:t> </a:t>
            </a:r>
            <a:r>
              <a:rPr/>
              <a:t>bias?)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causing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exposure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healthier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group.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exposure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causing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multitude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problems,</a:t>
            </a:r>
            <a:r>
              <a:rPr/>
              <a:t> </a:t>
            </a:r>
            <a:r>
              <a:rPr/>
              <a:t>maybe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bias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causing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exposure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sicker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rule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healthier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sicker</a:t>
            </a:r>
            <a:r>
              <a:rPr/>
              <a:t> </a:t>
            </a:r>
            <a:r>
              <a:rPr/>
              <a:t>exposure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show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(or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small</a:t>
            </a:r>
            <a:r>
              <a:rPr/>
              <a:t> </a:t>
            </a:r>
            <a:r>
              <a:rPr/>
              <a:t>number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outcomes)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changed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exposed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unexposed</a:t>
            </a:r>
            <a:r>
              <a:rPr/>
              <a:t> </a:t>
            </a:r>
            <a:r>
              <a:rPr/>
              <a:t>groups.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take</a:t>
            </a:r>
            <a:r>
              <a:rPr/>
              <a:t> </a:t>
            </a:r>
            <a:r>
              <a:rPr/>
              <a:t>advantage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deliberately</a:t>
            </a:r>
            <a:r>
              <a:rPr/>
              <a:t> </a:t>
            </a:r>
            <a:r>
              <a:rPr/>
              <a:t>including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measures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expect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negative.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Suppose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testing</a:t>
            </a:r>
            <a:r>
              <a:rPr/>
              <a:t> </a:t>
            </a:r>
            <a:r>
              <a:rPr/>
              <a:t>whether</a:t>
            </a:r>
            <a:r>
              <a:rPr/>
              <a:t> </a:t>
            </a:r>
            <a:r>
              <a:rPr/>
              <a:t>toll</a:t>
            </a:r>
            <a:r>
              <a:rPr/>
              <a:t> </a:t>
            </a:r>
            <a:r>
              <a:rPr/>
              <a:t>booth</a:t>
            </a:r>
            <a:r>
              <a:rPr/>
              <a:t> </a:t>
            </a:r>
            <a:r>
              <a:rPr/>
              <a:t>workers</a:t>
            </a:r>
            <a:r>
              <a:rPr/>
              <a:t> </a:t>
            </a:r>
            <a:r>
              <a:rPr/>
              <a:t>suffer</a:t>
            </a:r>
            <a:r>
              <a:rPr/>
              <a:t> </a:t>
            </a:r>
            <a:r>
              <a:rPr/>
              <a:t>problems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CO</a:t>
            </a:r>
            <a:r>
              <a:rPr/>
              <a:t> </a:t>
            </a:r>
            <a:r>
              <a:rPr/>
              <a:t>poisoning.</a:t>
            </a:r>
            <a:r>
              <a:rPr/>
              <a:t> </a:t>
            </a:r>
            <a:r>
              <a:rPr/>
              <a:t>You’d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toll</a:t>
            </a:r>
            <a:r>
              <a:rPr/>
              <a:t> </a:t>
            </a:r>
            <a:r>
              <a:rPr/>
              <a:t>booth</a:t>
            </a:r>
            <a:r>
              <a:rPr/>
              <a:t> </a:t>
            </a:r>
            <a:r>
              <a:rPr/>
              <a:t>workers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compare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problems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headache,</a:t>
            </a:r>
            <a:r>
              <a:rPr/>
              <a:t> </a:t>
            </a:r>
            <a:r>
              <a:rPr/>
              <a:t>nausea,</a:t>
            </a:r>
            <a:r>
              <a:rPr/>
              <a:t> </a:t>
            </a:r>
            <a:r>
              <a:rPr/>
              <a:t>dizziness,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fatigue.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symptoms</a:t>
            </a:r>
            <a:r>
              <a:rPr/>
              <a:t> </a:t>
            </a:r>
            <a:r>
              <a:rPr/>
              <a:t>associated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carbon</a:t>
            </a:r>
            <a:r>
              <a:rPr/>
              <a:t> </a:t>
            </a:r>
            <a:r>
              <a:rPr/>
              <a:t>monoxide</a:t>
            </a:r>
            <a:r>
              <a:rPr/>
              <a:t> </a:t>
            </a:r>
            <a:r>
              <a:rPr/>
              <a:t>poisoning.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toll</a:t>
            </a:r>
            <a:r>
              <a:rPr/>
              <a:t> </a:t>
            </a:r>
            <a:r>
              <a:rPr/>
              <a:t>booths</a:t>
            </a:r>
            <a:r>
              <a:rPr/>
              <a:t> </a:t>
            </a:r>
            <a:r>
              <a:rPr/>
              <a:t>aren’t</a:t>
            </a:r>
            <a:r>
              <a:rPr/>
              <a:t> </a:t>
            </a:r>
            <a:r>
              <a:rPr/>
              <a:t>really</a:t>
            </a:r>
            <a:r>
              <a:rPr/>
              <a:t> </a:t>
            </a:r>
            <a:r>
              <a:rPr/>
              <a:t>sicker,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such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dreary</a:t>
            </a:r>
            <a:r>
              <a:rPr/>
              <a:t> </a:t>
            </a:r>
            <a:r>
              <a:rPr/>
              <a:t>job,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likely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complain.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To</a:t>
            </a:r>
            <a:r>
              <a:rPr/>
              <a:t> </a:t>
            </a:r>
            <a:r>
              <a:rPr/>
              <a:t>check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this,</a:t>
            </a:r>
            <a:r>
              <a:rPr/>
              <a:t> </a:t>
            </a:r>
            <a:r>
              <a:rPr/>
              <a:t>ask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muscle</a:t>
            </a:r>
            <a:r>
              <a:rPr/>
              <a:t> </a:t>
            </a:r>
            <a:r>
              <a:rPr/>
              <a:t>pain,</a:t>
            </a:r>
            <a:r>
              <a:rPr/>
              <a:t> </a:t>
            </a:r>
            <a:r>
              <a:rPr/>
              <a:t>rashes,</a:t>
            </a:r>
            <a:r>
              <a:rPr/>
              <a:t> </a:t>
            </a:r>
            <a:r>
              <a:rPr/>
              <a:t>coughing,</a:t>
            </a:r>
            <a:r>
              <a:rPr/>
              <a:t> </a:t>
            </a:r>
            <a:r>
              <a:rPr/>
              <a:t>sneezing,</a:t>
            </a:r>
            <a:r>
              <a:rPr/>
              <a:t> </a:t>
            </a:r>
            <a:r>
              <a:rPr/>
              <a:t>fevers:</a:t>
            </a:r>
            <a:r>
              <a:rPr/>
              <a:t> </a:t>
            </a:r>
            <a:r>
              <a:rPr/>
              <a:t>symptoms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normally</a:t>
            </a:r>
            <a:r>
              <a:rPr/>
              <a:t> </a:t>
            </a:r>
            <a:r>
              <a:rPr/>
              <a:t>associated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CO</a:t>
            </a:r>
            <a:r>
              <a:rPr/>
              <a:t> </a:t>
            </a:r>
            <a:r>
              <a:rPr/>
              <a:t>poisoning.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elevated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toll</a:t>
            </a:r>
            <a:r>
              <a:rPr/>
              <a:t> </a:t>
            </a:r>
            <a:r>
              <a:rPr/>
              <a:t>booth</a:t>
            </a:r>
            <a:r>
              <a:rPr/>
              <a:t> </a:t>
            </a:r>
            <a:r>
              <a:rPr/>
              <a:t>workers,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bunch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complainers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hands.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show</a:t>
            </a:r>
            <a:r>
              <a:rPr/>
              <a:t> </a:t>
            </a:r>
            <a:r>
              <a:rPr/>
              <a:t>little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no</a:t>
            </a:r>
            <a:r>
              <a:rPr/>
              <a:t> </a:t>
            </a:r>
            <a:r>
              <a:rPr/>
              <a:t>change,</a:t>
            </a:r>
            <a:r>
              <a:rPr/>
              <a:t> </a:t>
            </a:r>
            <a:r>
              <a:rPr/>
              <a:t>while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symptoms</a:t>
            </a:r>
            <a:r>
              <a:rPr/>
              <a:t> </a:t>
            </a:r>
            <a:r>
              <a:rPr/>
              <a:t>specific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</a:t>
            </a:r>
            <a:r>
              <a:rPr/>
              <a:t> </a:t>
            </a:r>
            <a:r>
              <a:rPr/>
              <a:t>poisoning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show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change,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stronger</a:t>
            </a:r>
            <a:r>
              <a:rPr/>
              <a:t> </a:t>
            </a:r>
            <a:r>
              <a:rPr/>
              <a:t>evidence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something</a:t>
            </a:r>
            <a:r>
              <a:rPr/>
              <a:t> </a:t>
            </a:r>
            <a:r>
              <a:rPr/>
              <a:t>real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going</a:t>
            </a:r>
            <a:r>
              <a:rPr/>
              <a:t> </a:t>
            </a:r>
            <a:r>
              <a:rPr/>
              <a:t>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59</a:t>
            </a:fld>
            <a:endParaRPr lang="en-US"/>
          </a:p>
        </p:txBody>
      </p:sp>
    </p:spTree>
  </p:cSld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cannot</a:t>
            </a:r>
            <a:r>
              <a:rPr/>
              <a:t> </a:t>
            </a:r>
            <a:r>
              <a:rPr/>
              <a:t>establish</a:t>
            </a:r>
            <a:r>
              <a:rPr/>
              <a:t> </a:t>
            </a:r>
            <a:r>
              <a:rPr/>
              <a:t>temporality,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harder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establishing</a:t>
            </a:r>
            <a:r>
              <a:rPr/>
              <a:t> </a:t>
            </a:r>
            <a:r>
              <a:rPr/>
              <a:t>causation.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easier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prospective</a:t>
            </a:r>
            <a:r>
              <a:rPr/>
              <a:t> </a:t>
            </a:r>
            <a:r>
              <a:rPr/>
              <a:t>study.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recalling</a:t>
            </a:r>
            <a:r>
              <a:rPr/>
              <a:t> </a:t>
            </a:r>
            <a:r>
              <a:rPr/>
              <a:t>events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past,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easier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order.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issue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mentioned</a:t>
            </a:r>
            <a:r>
              <a:rPr/>
              <a:t> </a:t>
            </a:r>
            <a:r>
              <a:rPr/>
              <a:t>earlier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cross-sectional</a:t>
            </a:r>
            <a:r>
              <a:rPr/>
              <a:t> </a:t>
            </a:r>
            <a:r>
              <a:rPr/>
              <a:t>studies.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There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speculations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causes</a:t>
            </a:r>
            <a:r>
              <a:rPr/>
              <a:t> </a:t>
            </a:r>
            <a:r>
              <a:rPr/>
              <a:t>smoking.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seems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reversal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causal</a:t>
            </a:r>
            <a:r>
              <a:rPr/>
              <a:t> </a:t>
            </a:r>
            <a:r>
              <a:rPr/>
              <a:t>model,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argument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genetic</a:t>
            </a:r>
            <a:r>
              <a:rPr/>
              <a:t> </a:t>
            </a:r>
            <a:r>
              <a:rPr/>
              <a:t>disposition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same</a:t>
            </a:r>
            <a:r>
              <a:rPr/>
              <a:t> </a:t>
            </a:r>
            <a:r>
              <a:rPr/>
              <a:t>set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genes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easier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addicted.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argument</a:t>
            </a:r>
            <a:r>
              <a:rPr/>
              <a:t> </a:t>
            </a:r>
            <a:r>
              <a:rPr/>
              <a:t>doesn’t</a:t>
            </a:r>
            <a:r>
              <a:rPr/>
              <a:t> </a:t>
            </a:r>
            <a:r>
              <a:rPr/>
              <a:t>hold</a:t>
            </a:r>
            <a:r>
              <a:rPr/>
              <a:t> </a:t>
            </a:r>
            <a:r>
              <a:rPr/>
              <a:t>water,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course,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genetic</a:t>
            </a:r>
            <a:r>
              <a:rPr/>
              <a:t> </a:t>
            </a:r>
            <a:r>
              <a:rPr/>
              <a:t>link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keep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being</a:t>
            </a:r>
            <a:r>
              <a:rPr/>
              <a:t> </a:t>
            </a:r>
            <a:r>
              <a:rPr/>
              <a:t>totally</a:t>
            </a:r>
            <a:r>
              <a:rPr/>
              <a:t> </a:t>
            </a:r>
            <a:r>
              <a:rPr/>
              <a:t>disregarded.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Temporality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tricky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disease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long</a:t>
            </a:r>
            <a:r>
              <a:rPr/>
              <a:t> </a:t>
            </a:r>
            <a:r>
              <a:rPr/>
              <a:t>latency</a:t>
            </a:r>
            <a:r>
              <a:rPr/>
              <a:t> </a:t>
            </a:r>
            <a:r>
              <a:rPr/>
              <a:t>period,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hides</a:t>
            </a:r>
            <a:r>
              <a:rPr/>
              <a:t> </a:t>
            </a:r>
            <a:r>
              <a:rPr/>
              <a:t>quietly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body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years</a:t>
            </a:r>
            <a:r>
              <a:rPr/>
              <a:t> </a:t>
            </a:r>
            <a:r>
              <a:rPr/>
              <a:t>before</a:t>
            </a:r>
            <a:r>
              <a:rPr/>
              <a:t> </a:t>
            </a:r>
            <a:r>
              <a:rPr/>
              <a:t>revealing</a:t>
            </a:r>
            <a:r>
              <a:rPr/>
              <a:t> </a:t>
            </a:r>
            <a:r>
              <a:rPr/>
              <a:t>itself.</a:t>
            </a:r>
            <a:r>
              <a:rPr/>
              <a:t> </a:t>
            </a:r>
            <a:r>
              <a:rPr/>
              <a:t>Did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disease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diet</a:t>
            </a:r>
            <a:r>
              <a:rPr/>
              <a:t> </a:t>
            </a:r>
            <a:r>
              <a:rPr/>
              <a:t>rather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diet</a:t>
            </a:r>
            <a:r>
              <a:rPr/>
              <a:t> </a:t>
            </a:r>
            <a:r>
              <a:rPr/>
              <a:t>producing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disease?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60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One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ones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lack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collection</a:t>
            </a:r>
            <a:r>
              <a:rPr/>
              <a:t> </a:t>
            </a:r>
            <a:r>
              <a:rPr/>
              <a:t>process.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can’t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collected</a:t>
            </a:r>
            <a:r>
              <a:rPr/>
              <a:t> </a:t>
            </a:r>
            <a:r>
              <a:rPr/>
              <a:t>without</a:t>
            </a:r>
            <a:r>
              <a:rPr/>
              <a:t> </a:t>
            </a:r>
            <a:r>
              <a:rPr/>
              <a:t>access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machine.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You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infroation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certain</a:t>
            </a:r>
            <a:r>
              <a:rPr/>
              <a:t> </a:t>
            </a:r>
            <a:r>
              <a:rPr/>
              <a:t>variables,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primary</a:t>
            </a:r>
            <a:r>
              <a:rPr/>
              <a:t> </a:t>
            </a:r>
            <a:r>
              <a:rPr/>
              <a:t>researchers</a:t>
            </a:r>
            <a:r>
              <a:rPr/>
              <a:t> </a:t>
            </a:r>
            <a:r>
              <a:rPr/>
              <a:t>chose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collect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information.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did</a:t>
            </a:r>
            <a:r>
              <a:rPr/>
              <a:t> </a:t>
            </a:r>
            <a:r>
              <a:rPr/>
              <a:t>collect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information,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level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detail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want.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Maybe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collected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collected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wrong</a:t>
            </a:r>
            <a:r>
              <a:rPr/>
              <a:t> </a:t>
            </a:r>
            <a:r>
              <a:rPr/>
              <a:t>time,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used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measurement</a:t>
            </a:r>
            <a:r>
              <a:rPr/>
              <a:t> </a:t>
            </a:r>
            <a:r>
              <a:rPr/>
              <a:t>approach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dislike.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Because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retrospective,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lack</a:t>
            </a:r>
            <a:r>
              <a:rPr/>
              <a:t> </a:t>
            </a:r>
            <a:r>
              <a:rPr/>
              <a:t>“</a:t>
            </a:r>
            <a:r>
              <a:rPr/>
              <a:t>currency</a:t>
            </a:r>
            <a:r>
              <a:rPr/>
              <a:t>”</a:t>
            </a:r>
            <a:r>
              <a:rPr/>
              <a:t>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describe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care</a:t>
            </a:r>
            <a:r>
              <a:rPr/>
              <a:t> </a:t>
            </a:r>
            <a:r>
              <a:rPr/>
              <a:t>setting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done</a:t>
            </a:r>
            <a:r>
              <a:rPr/>
              <a:t> </a:t>
            </a:r>
            <a:r>
              <a:rPr/>
              <a:t>today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represents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inappropriate</a:t>
            </a:r>
            <a:r>
              <a:rPr/>
              <a:t> </a:t>
            </a:r>
            <a:r>
              <a:rPr/>
              <a:t>extrapolation.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prospective</a:t>
            </a:r>
            <a:r>
              <a:rPr/>
              <a:t> </a:t>
            </a:r>
            <a:r>
              <a:rPr/>
              <a:t>study,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unusual</a:t>
            </a:r>
            <a:r>
              <a:rPr/>
              <a:t> </a:t>
            </a:r>
            <a:r>
              <a:rPr/>
              <a:t>result,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ask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team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double</a:t>
            </a:r>
            <a:r>
              <a:rPr/>
              <a:t> </a:t>
            </a:r>
            <a:r>
              <a:rPr/>
              <a:t>check</a:t>
            </a:r>
            <a:r>
              <a:rPr/>
              <a:t> </a:t>
            </a:r>
            <a:r>
              <a:rPr/>
              <a:t>things,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maybe</a:t>
            </a:r>
            <a:r>
              <a:rPr/>
              <a:t> </a:t>
            </a:r>
            <a:r>
              <a:rPr/>
              <a:t>even</a:t>
            </a:r>
            <a:r>
              <a:rPr/>
              <a:t> </a:t>
            </a:r>
            <a:r>
              <a:rPr/>
              <a:t>go</a:t>
            </a:r>
            <a:r>
              <a:rPr/>
              <a:t> </a:t>
            </a:r>
            <a:r>
              <a:rPr/>
              <a:t>back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patient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fresh</a:t>
            </a:r>
            <a:r>
              <a:rPr/>
              <a:t> </a:t>
            </a:r>
            <a:r>
              <a:rPr/>
              <a:t>set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numbers.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carefully,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nice</a:t>
            </a:r>
            <a:r>
              <a:rPr/>
              <a:t> </a:t>
            </a:r>
            <a:r>
              <a:rPr/>
              <a:t>option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totally</a:t>
            </a:r>
            <a:r>
              <a:rPr/>
              <a:t> </a:t>
            </a:r>
            <a:r>
              <a:rPr/>
              <a:t>unavailable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analysis.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</a:t>
            </a:fld>
            <a:endParaRPr lang="en-US"/>
          </a:p>
        </p:txBody>
      </p:sp>
    </p:spTree>
  </p:cSld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biological</a:t>
            </a:r>
            <a:r>
              <a:rPr/>
              <a:t> </a:t>
            </a:r>
            <a:r>
              <a:rPr/>
              <a:t>gradient</a:t>
            </a:r>
            <a:r>
              <a:rPr/>
              <a:t> </a:t>
            </a:r>
            <a:r>
              <a:rPr/>
              <a:t>means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intensity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intervention</a:t>
            </a:r>
            <a:r>
              <a:rPr/>
              <a:t> </a:t>
            </a:r>
            <a:r>
              <a:rPr/>
              <a:t>increases,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larger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improvement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outcome.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exposure,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biological</a:t>
            </a:r>
            <a:r>
              <a:rPr/>
              <a:t> </a:t>
            </a:r>
            <a:r>
              <a:rPr/>
              <a:t>gradient</a:t>
            </a:r>
            <a:r>
              <a:rPr/>
              <a:t> </a:t>
            </a:r>
            <a:r>
              <a:rPr/>
              <a:t>means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greater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amount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exposure,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greater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degree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harm.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biological</a:t>
            </a:r>
            <a:r>
              <a:rPr/>
              <a:t> </a:t>
            </a:r>
            <a:r>
              <a:rPr/>
              <a:t>gradient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often</a:t>
            </a:r>
            <a:r>
              <a:rPr/>
              <a:t> </a:t>
            </a:r>
            <a:r>
              <a:rPr/>
              <a:t>referred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dose-response</a:t>
            </a:r>
            <a:r>
              <a:rPr/>
              <a:t> </a:t>
            </a:r>
            <a:r>
              <a:rPr/>
              <a:t>relationship.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ability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measure</a:t>
            </a:r>
            <a:r>
              <a:rPr/>
              <a:t> </a:t>
            </a:r>
            <a:r>
              <a:rPr/>
              <a:t>several</a:t>
            </a:r>
            <a:r>
              <a:rPr/>
              <a:t> </a:t>
            </a:r>
            <a:r>
              <a:rPr/>
              <a:t>levels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intervention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exposure,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help.</a:t>
            </a:r>
            <a:r>
              <a:rPr/>
              <a:t> </a:t>
            </a:r>
            <a:r>
              <a:rPr/>
              <a:t>Some,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all,</a:t>
            </a:r>
            <a:r>
              <a:rPr/>
              <a:t> </a:t>
            </a:r>
            <a:r>
              <a:rPr/>
              <a:t>biasing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tend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bias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constant</a:t>
            </a:r>
            <a:r>
              <a:rPr/>
              <a:t> </a:t>
            </a:r>
            <a:r>
              <a:rPr/>
              <a:t>rate,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escalates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dose-response</a:t>
            </a:r>
            <a:r>
              <a:rPr/>
              <a:t> </a:t>
            </a:r>
            <a:r>
              <a:rPr/>
              <a:t>pattern.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For</a:t>
            </a:r>
            <a:r>
              <a:rPr/>
              <a:t> </a:t>
            </a:r>
            <a:r>
              <a:rPr/>
              <a:t>example,</a:t>
            </a:r>
            <a:r>
              <a:rPr/>
              <a:t> </a:t>
            </a:r>
            <a:r>
              <a:rPr/>
              <a:t>recall</a:t>
            </a:r>
            <a:r>
              <a:rPr/>
              <a:t> </a:t>
            </a:r>
            <a:r>
              <a:rPr/>
              <a:t>bias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problem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retrospective</a:t>
            </a:r>
            <a:r>
              <a:rPr/>
              <a:t> </a:t>
            </a:r>
            <a:r>
              <a:rPr/>
              <a:t>studies.</a:t>
            </a:r>
            <a:r>
              <a:rPr/>
              <a:t> </a:t>
            </a:r>
            <a:r>
              <a:rPr/>
              <a:t>People’s</a:t>
            </a:r>
            <a:r>
              <a:rPr/>
              <a:t> </a:t>
            </a:r>
            <a:r>
              <a:rPr/>
              <a:t>memory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past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influenced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happened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recently.</a:t>
            </a:r>
            <a:r>
              <a:rPr/>
              <a:t> </a:t>
            </a:r>
            <a:r>
              <a:rPr/>
              <a:t>It’s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making</a:t>
            </a:r>
            <a:r>
              <a:rPr/>
              <a:t> </a:t>
            </a:r>
            <a:r>
              <a:rPr/>
              <a:t>things</a:t>
            </a:r>
            <a:r>
              <a:rPr/>
              <a:t> </a:t>
            </a:r>
            <a:r>
              <a:rPr/>
              <a:t>up,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rather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controls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likely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overlook</a:t>
            </a:r>
            <a:r>
              <a:rPr/>
              <a:t> </a:t>
            </a:r>
            <a:r>
              <a:rPr/>
              <a:t>things.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Recall</a:t>
            </a:r>
            <a:r>
              <a:rPr/>
              <a:t> </a:t>
            </a:r>
            <a:r>
              <a:rPr/>
              <a:t>bias,</a:t>
            </a:r>
            <a:r>
              <a:rPr/>
              <a:t> </a:t>
            </a:r>
            <a:r>
              <a:rPr/>
              <a:t>though,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unlikely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stronger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greater</a:t>
            </a:r>
            <a:r>
              <a:rPr/>
              <a:t> </a:t>
            </a:r>
            <a:r>
              <a:rPr/>
              <a:t>exposure,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gradient,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low</a:t>
            </a:r>
            <a:r>
              <a:rPr/>
              <a:t> </a:t>
            </a:r>
            <a:r>
              <a:rPr/>
              <a:t>exposures</a:t>
            </a:r>
            <a:r>
              <a:rPr/>
              <a:t> </a:t>
            </a:r>
            <a:r>
              <a:rPr/>
              <a:t>showing</a:t>
            </a:r>
            <a:r>
              <a:rPr/>
              <a:t> </a:t>
            </a:r>
            <a:r>
              <a:rPr/>
              <a:t>smaller</a:t>
            </a:r>
            <a:r>
              <a:rPr/>
              <a:t> </a:t>
            </a:r>
            <a:r>
              <a:rPr/>
              <a:t>effects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large</a:t>
            </a:r>
            <a:r>
              <a:rPr/>
              <a:t> </a:t>
            </a:r>
            <a:r>
              <a:rPr/>
              <a:t>exposures,</a:t>
            </a:r>
            <a:r>
              <a:rPr/>
              <a:t> </a:t>
            </a:r>
            <a:r>
              <a:rPr/>
              <a:t>that’s</a:t>
            </a:r>
            <a:r>
              <a:rPr/>
              <a:t> </a:t>
            </a:r>
            <a:r>
              <a:rPr/>
              <a:t>good</a:t>
            </a:r>
            <a:r>
              <a:rPr/>
              <a:t> </a:t>
            </a:r>
            <a:r>
              <a:rPr/>
              <a:t>news.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rule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recall</a:t>
            </a:r>
            <a:r>
              <a:rPr/>
              <a:t> </a:t>
            </a:r>
            <a:r>
              <a:rPr/>
              <a:t>bias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maybe</a:t>
            </a:r>
            <a:r>
              <a:rPr/>
              <a:t> </a:t>
            </a:r>
            <a:r>
              <a:rPr/>
              <a:t>selection</a:t>
            </a:r>
            <a:r>
              <a:rPr/>
              <a:t> </a:t>
            </a:r>
            <a:r>
              <a:rPr/>
              <a:t>bias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maybe</a:t>
            </a:r>
            <a:r>
              <a:rPr/>
              <a:t> </a:t>
            </a:r>
            <a:r>
              <a:rPr/>
              <a:t>even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biases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affect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comparison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less</a:t>
            </a:r>
            <a:r>
              <a:rPr/>
              <a:t> </a:t>
            </a:r>
            <a:r>
              <a:rPr/>
              <a:t>uniformly</a:t>
            </a:r>
            <a:r>
              <a:rPr/>
              <a:t> </a:t>
            </a:r>
            <a:r>
              <a:rPr/>
              <a:t>across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spectrum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exposures.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Hormesis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surprising,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too</a:t>
            </a:r>
            <a:r>
              <a:rPr/>
              <a:t> </a:t>
            </a:r>
            <a:r>
              <a:rPr/>
              <a:t>unusual</a:t>
            </a:r>
            <a:r>
              <a:rPr/>
              <a:t> </a:t>
            </a:r>
            <a:r>
              <a:rPr/>
              <a:t>pattern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helpful</a:t>
            </a:r>
            <a:r>
              <a:rPr/>
              <a:t> </a:t>
            </a:r>
            <a:r>
              <a:rPr/>
              <a:t>effect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small</a:t>
            </a:r>
            <a:r>
              <a:rPr/>
              <a:t> </a:t>
            </a:r>
            <a:r>
              <a:rPr/>
              <a:t>dose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something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decidely</a:t>
            </a:r>
            <a:r>
              <a:rPr/>
              <a:t> </a:t>
            </a:r>
            <a:r>
              <a:rPr/>
              <a:t>harmful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larger</a:t>
            </a:r>
            <a:r>
              <a:rPr/>
              <a:t> </a:t>
            </a:r>
            <a:r>
              <a:rPr/>
              <a:t>doses.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evidence,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example,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small</a:t>
            </a:r>
            <a:r>
              <a:rPr/>
              <a:t> </a:t>
            </a:r>
            <a:r>
              <a:rPr/>
              <a:t>amount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wine</a:t>
            </a:r>
            <a:r>
              <a:rPr/>
              <a:t> </a:t>
            </a:r>
            <a:r>
              <a:rPr/>
              <a:t>(e.g.,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glass</a:t>
            </a:r>
            <a:r>
              <a:rPr/>
              <a:t> </a:t>
            </a:r>
            <a:r>
              <a:rPr/>
              <a:t>per</a:t>
            </a:r>
            <a:r>
              <a:rPr/>
              <a:t> </a:t>
            </a:r>
            <a:r>
              <a:rPr/>
              <a:t>day)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beneficial</a:t>
            </a:r>
            <a:r>
              <a:rPr/>
              <a:t> </a:t>
            </a:r>
            <a:r>
              <a:rPr/>
              <a:t>effects,</a:t>
            </a:r>
            <a:r>
              <a:rPr/>
              <a:t> </a:t>
            </a:r>
            <a:r>
              <a:rPr/>
              <a:t>even</a:t>
            </a:r>
            <a:r>
              <a:rPr/>
              <a:t> </a:t>
            </a:r>
            <a:r>
              <a:rPr/>
              <a:t>though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larger</a:t>
            </a:r>
            <a:r>
              <a:rPr/>
              <a:t> </a:t>
            </a:r>
            <a:r>
              <a:rPr/>
              <a:t>amount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alcohol</a:t>
            </a:r>
            <a:r>
              <a:rPr/>
              <a:t> </a:t>
            </a:r>
            <a:r>
              <a:rPr/>
              <a:t>consumption</a:t>
            </a:r>
            <a:r>
              <a:rPr/>
              <a:t> </a:t>
            </a:r>
            <a:r>
              <a:rPr/>
              <a:t>causes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sorts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problems.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failure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dose</a:t>
            </a:r>
            <a:r>
              <a:rPr/>
              <a:t> </a:t>
            </a:r>
            <a:r>
              <a:rPr/>
              <a:t>response</a:t>
            </a:r>
            <a:r>
              <a:rPr/>
              <a:t> </a:t>
            </a:r>
            <a:r>
              <a:rPr/>
              <a:t>pattern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disqualifying</a:t>
            </a:r>
            <a:r>
              <a:rPr/>
              <a:t> </a:t>
            </a:r>
            <a:r>
              <a:rPr/>
              <a:t>event.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61</a:t>
            </a:fld>
            <a:endParaRPr lang="en-US"/>
          </a:p>
        </p:txBody>
      </p:sp>
    </p:spTree>
  </p:cSld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Plausibility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measure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whether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result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consistent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medicine.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often</a:t>
            </a:r>
            <a:r>
              <a:rPr/>
              <a:t> </a:t>
            </a:r>
            <a:r>
              <a:rPr/>
              <a:t>referred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plausible</a:t>
            </a:r>
            <a:r>
              <a:rPr/>
              <a:t> </a:t>
            </a:r>
            <a:r>
              <a:rPr/>
              <a:t>biological</a:t>
            </a:r>
            <a:r>
              <a:rPr/>
              <a:t> </a:t>
            </a:r>
            <a:r>
              <a:rPr/>
              <a:t>mechanism.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commonly</a:t>
            </a:r>
            <a:r>
              <a:rPr/>
              <a:t> </a:t>
            </a:r>
            <a:r>
              <a:rPr/>
              <a:t>cited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factor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deciding</a:t>
            </a:r>
            <a:r>
              <a:rPr/>
              <a:t> </a:t>
            </a:r>
            <a:r>
              <a:rPr/>
              <a:t>whether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result</a:t>
            </a:r>
            <a:r>
              <a:rPr/>
              <a:t> </a:t>
            </a:r>
            <a:r>
              <a:rPr/>
              <a:t>should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trusted,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original</a:t>
            </a:r>
            <a:r>
              <a:rPr/>
              <a:t> </a:t>
            </a:r>
            <a:r>
              <a:rPr/>
              <a:t>1965</a:t>
            </a:r>
            <a:r>
              <a:rPr/>
              <a:t> </a:t>
            </a:r>
            <a:r>
              <a:rPr/>
              <a:t>publication,</a:t>
            </a:r>
            <a:r>
              <a:rPr/>
              <a:t> </a:t>
            </a:r>
            <a:r>
              <a:rPr/>
              <a:t>Sir</a:t>
            </a:r>
            <a:r>
              <a:rPr/>
              <a:t> </a:t>
            </a:r>
            <a:r>
              <a:rPr/>
              <a:t>Austin</a:t>
            </a:r>
            <a:r>
              <a:rPr/>
              <a:t> </a:t>
            </a:r>
            <a:r>
              <a:rPr/>
              <a:t>Bradford</a:t>
            </a:r>
            <a:r>
              <a:rPr/>
              <a:t> </a:t>
            </a:r>
            <a:r>
              <a:rPr/>
              <a:t>Hill</a:t>
            </a:r>
            <a:r>
              <a:rPr/>
              <a:t> </a:t>
            </a:r>
            <a:r>
              <a:rPr/>
              <a:t>seems</a:t>
            </a:r>
            <a:r>
              <a:rPr/>
              <a:t> </a:t>
            </a:r>
            <a:r>
              <a:rPr/>
              <a:t>somewhat</a:t>
            </a:r>
            <a:r>
              <a:rPr/>
              <a:t> </a:t>
            </a:r>
            <a:r>
              <a:rPr/>
              <a:t>unimpressed.</a:t>
            </a:r>
            <a:r>
              <a:rPr/>
              <a:t> </a:t>
            </a:r>
            <a:r>
              <a:rPr/>
              <a:t>He</a:t>
            </a:r>
            <a:r>
              <a:rPr/>
              <a:t> </a:t>
            </a:r>
            <a:r>
              <a:rPr/>
              <a:t>points</a:t>
            </a:r>
            <a:r>
              <a:rPr/>
              <a:t> </a:t>
            </a:r>
            <a:r>
              <a:rPr/>
              <a:t>out,</a:t>
            </a:r>
            <a:r>
              <a:rPr/>
              <a:t> </a:t>
            </a:r>
            <a:r>
              <a:rPr/>
              <a:t>correctly,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our</a:t>
            </a:r>
            <a:r>
              <a:rPr/>
              <a:t> </a:t>
            </a:r>
            <a:r>
              <a:rPr/>
              <a:t>knowledge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mechanisms</a:t>
            </a:r>
            <a:r>
              <a:rPr/>
              <a:t> </a:t>
            </a:r>
            <a:r>
              <a:rPr/>
              <a:t>changes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time.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fair</a:t>
            </a:r>
            <a:r>
              <a:rPr/>
              <a:t> </a:t>
            </a:r>
            <a:r>
              <a:rPr/>
              <a:t>amount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subjectivity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term.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cite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extreme</a:t>
            </a:r>
            <a:r>
              <a:rPr/>
              <a:t> </a:t>
            </a:r>
            <a:r>
              <a:rPr/>
              <a:t>example,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surge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decade</a:t>
            </a:r>
            <a:r>
              <a:rPr/>
              <a:t> </a:t>
            </a:r>
            <a:r>
              <a:rPr/>
              <a:t>ago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prayer</a:t>
            </a:r>
            <a:r>
              <a:rPr/>
              <a:t> </a:t>
            </a:r>
            <a:r>
              <a:rPr/>
              <a:t>studies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randomly</a:t>
            </a:r>
            <a:r>
              <a:rPr/>
              <a:t> </a:t>
            </a:r>
            <a:r>
              <a:rPr/>
              <a:t>assigned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either</a:t>
            </a:r>
            <a:r>
              <a:rPr/>
              <a:t> </a:t>
            </a:r>
            <a:r>
              <a:rPr/>
              <a:t>receive</a:t>
            </a:r>
            <a:r>
              <a:rPr/>
              <a:t> </a:t>
            </a:r>
            <a:r>
              <a:rPr/>
              <a:t>prayers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stranger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group.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certainly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difference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opinion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whether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plausible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believe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God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intercedes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our</a:t>
            </a:r>
            <a:r>
              <a:rPr/>
              <a:t> </a:t>
            </a:r>
            <a:r>
              <a:rPr/>
              <a:t>lives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pray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Him.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problem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plausibility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too</a:t>
            </a:r>
            <a:r>
              <a:rPr/>
              <a:t> </a:t>
            </a:r>
            <a:r>
              <a:rPr/>
              <a:t>hard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come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biological</a:t>
            </a:r>
            <a:r>
              <a:rPr/>
              <a:t> </a:t>
            </a:r>
            <a:r>
              <a:rPr/>
              <a:t>mechanism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anything.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oral</a:t>
            </a:r>
            <a:r>
              <a:rPr/>
              <a:t> </a:t>
            </a:r>
            <a:r>
              <a:rPr/>
              <a:t>contraceptives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effect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cancer,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mechanism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adverse</a:t>
            </a:r>
            <a:r>
              <a:rPr/>
              <a:t> </a:t>
            </a:r>
            <a:r>
              <a:rPr/>
              <a:t>effect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estrogen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oral</a:t>
            </a:r>
            <a:r>
              <a:rPr/>
              <a:t> </a:t>
            </a:r>
            <a:r>
              <a:rPr/>
              <a:t>contraceptives,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easily</a:t>
            </a:r>
            <a:r>
              <a:rPr/>
              <a:t> </a:t>
            </a:r>
            <a:r>
              <a:rPr/>
              <a:t>come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mechanism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protective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progestin.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In</a:t>
            </a:r>
            <a:r>
              <a:rPr/>
              <a:t> </a:t>
            </a:r>
            <a:r>
              <a:rPr/>
              <a:t>spite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Hill’s</a:t>
            </a:r>
            <a:r>
              <a:rPr/>
              <a:t> </a:t>
            </a:r>
            <a:r>
              <a:rPr/>
              <a:t>reservations,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plausible</a:t>
            </a:r>
            <a:r>
              <a:rPr/>
              <a:t> </a:t>
            </a:r>
            <a:r>
              <a:rPr/>
              <a:t>mechanism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great</a:t>
            </a:r>
            <a:r>
              <a:rPr/>
              <a:t> </a:t>
            </a:r>
            <a:r>
              <a:rPr/>
              <a:t>thing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side.</a:t>
            </a:r>
            <a:r>
              <a:rPr/>
              <a:t> </a:t>
            </a:r>
            <a:r>
              <a:rPr/>
              <a:t>Lack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plausibility,</a:t>
            </a:r>
            <a:r>
              <a:rPr/>
              <a:t> </a:t>
            </a:r>
            <a:r>
              <a:rPr/>
              <a:t>however,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mean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haven’t</a:t>
            </a:r>
            <a:r>
              <a:rPr/>
              <a:t> </a:t>
            </a:r>
            <a:r>
              <a:rPr/>
              <a:t>discovered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mechanism</a:t>
            </a:r>
            <a:r>
              <a:rPr/>
              <a:t> </a:t>
            </a:r>
            <a:r>
              <a:rPr/>
              <a:t>yet.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62</a:t>
            </a:fld>
            <a:endParaRPr lang="en-US"/>
          </a:p>
        </p:txBody>
      </p:sp>
    </p:spTree>
  </p:cSld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remaining</a:t>
            </a:r>
            <a:r>
              <a:rPr/>
              <a:t> </a:t>
            </a:r>
            <a:r>
              <a:rPr/>
              <a:t>criteria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less</a:t>
            </a:r>
            <a:r>
              <a:rPr/>
              <a:t> </a:t>
            </a:r>
            <a:r>
              <a:rPr/>
              <a:t>frequently</a:t>
            </a:r>
            <a:r>
              <a:rPr/>
              <a:t> </a:t>
            </a:r>
            <a:r>
              <a:rPr/>
              <a:t>cited,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mention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anyway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sake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completeness.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Coherence</a:t>
            </a:r>
            <a:r>
              <a:rPr/>
              <a:t> </a:t>
            </a:r>
            <a:r>
              <a:rPr/>
              <a:t>means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results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consistent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natural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biology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disease.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sounds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bit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having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plausible</a:t>
            </a:r>
            <a:r>
              <a:rPr/>
              <a:t> </a:t>
            </a:r>
            <a:r>
              <a:rPr/>
              <a:t>mechanism,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think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Sir</a:t>
            </a:r>
            <a:r>
              <a:rPr/>
              <a:t> </a:t>
            </a:r>
            <a:r>
              <a:rPr/>
              <a:t>Austin</a:t>
            </a:r>
            <a:r>
              <a:rPr/>
              <a:t> </a:t>
            </a:r>
            <a:r>
              <a:rPr/>
              <a:t>Bradford</a:t>
            </a:r>
            <a:r>
              <a:rPr/>
              <a:t> </a:t>
            </a:r>
            <a:r>
              <a:rPr/>
              <a:t>Hill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talking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something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bit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indirect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mechanistic</a:t>
            </a:r>
            <a:r>
              <a:rPr/>
              <a:t> </a:t>
            </a:r>
            <a:r>
              <a:rPr/>
              <a:t>explanation.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63</a:t>
            </a:fld>
            <a:endParaRPr lang="en-US"/>
          </a:p>
        </p:txBody>
      </p:sp>
    </p:spTree>
  </p:cSld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Sir</a:t>
            </a:r>
            <a:r>
              <a:rPr/>
              <a:t> </a:t>
            </a:r>
            <a:r>
              <a:rPr/>
              <a:t>Austin</a:t>
            </a:r>
            <a:r>
              <a:rPr/>
              <a:t> </a:t>
            </a:r>
            <a:r>
              <a:rPr/>
              <a:t>Bradford</a:t>
            </a:r>
            <a:r>
              <a:rPr/>
              <a:t> </a:t>
            </a:r>
            <a:r>
              <a:rPr/>
              <a:t>Hill</a:t>
            </a:r>
            <a:r>
              <a:rPr/>
              <a:t> </a:t>
            </a:r>
            <a:r>
              <a:rPr/>
              <a:t>developed</a:t>
            </a:r>
            <a:r>
              <a:rPr/>
              <a:t> </a:t>
            </a:r>
            <a:r>
              <a:rPr/>
              <a:t>his</a:t>
            </a:r>
            <a:r>
              <a:rPr/>
              <a:t> </a:t>
            </a:r>
            <a:r>
              <a:rPr/>
              <a:t>nine</a:t>
            </a:r>
            <a:r>
              <a:rPr/>
              <a:t> </a:t>
            </a:r>
            <a:r>
              <a:rPr/>
              <a:t>criteria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settings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direct</a:t>
            </a:r>
            <a:r>
              <a:rPr/>
              <a:t> </a:t>
            </a:r>
            <a:r>
              <a:rPr/>
              <a:t>experimental</a:t>
            </a:r>
            <a:r>
              <a:rPr/>
              <a:t> </a:t>
            </a:r>
            <a:r>
              <a:rPr/>
              <a:t>manipulation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exposure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impossible,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sometimes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find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indirect</a:t>
            </a:r>
            <a:r>
              <a:rPr/>
              <a:t> </a:t>
            </a:r>
            <a:r>
              <a:rPr/>
              <a:t>way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run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experiment.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settings</a:t>
            </a:r>
            <a:r>
              <a:rPr/>
              <a:t> </a:t>
            </a:r>
            <a:r>
              <a:rPr/>
              <a:t>called</a:t>
            </a:r>
            <a:r>
              <a:rPr/>
              <a:t> </a:t>
            </a:r>
            <a:r>
              <a:rPr/>
              <a:t>natural</a:t>
            </a:r>
            <a:r>
              <a:rPr/>
              <a:t> </a:t>
            </a:r>
            <a:r>
              <a:rPr/>
              <a:t>experiments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exposure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mandated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fluke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accident.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good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randomization,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nature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accident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unlikely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produce</a:t>
            </a:r>
            <a:r>
              <a:rPr/>
              <a:t> </a:t>
            </a:r>
            <a:r>
              <a:rPr/>
              <a:t>serious</a:t>
            </a:r>
            <a:r>
              <a:rPr/>
              <a:t> </a:t>
            </a:r>
            <a:r>
              <a:rPr/>
              <a:t>biases.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law</a:t>
            </a:r>
            <a:r>
              <a:rPr/>
              <a:t> </a:t>
            </a:r>
            <a:r>
              <a:rPr/>
              <a:t>passed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ban</a:t>
            </a:r>
            <a:r>
              <a:rPr/>
              <a:t> </a:t>
            </a:r>
            <a:r>
              <a:rPr/>
              <a:t>import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pesticides,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alcohol</a:t>
            </a:r>
            <a:r>
              <a:rPr/>
              <a:t> </a:t>
            </a:r>
            <a:r>
              <a:rPr/>
              <a:t>taxes.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Craig</a:t>
            </a:r>
            <a:r>
              <a:rPr/>
              <a:t> </a:t>
            </a:r>
            <a:r>
              <a:rPr/>
              <a:t>2012</a:t>
            </a:r>
            <a:r>
              <a:rPr/>
              <a:t> </a:t>
            </a:r>
            <a:r>
              <a:rPr/>
              <a:t>article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recommended</a:t>
            </a:r>
            <a:r>
              <a:rPr/>
              <a:t> </a:t>
            </a:r>
            <a:r>
              <a:rPr/>
              <a:t>readings.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You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able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run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experiment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random</a:t>
            </a:r>
            <a:r>
              <a:rPr/>
              <a:t> </a:t>
            </a:r>
            <a:r>
              <a:rPr/>
              <a:t>assignment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particular</a:t>
            </a:r>
            <a:r>
              <a:rPr/>
              <a:t> </a:t>
            </a:r>
            <a:r>
              <a:rPr/>
              <a:t>exposure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rather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intervention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hoped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reduce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exposure.</a:t>
            </a:r>
            <a:r>
              <a:rPr/>
              <a:t> </a:t>
            </a:r>
            <a:r>
              <a:rPr/>
              <a:t>So,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can’t</a:t>
            </a:r>
            <a:r>
              <a:rPr/>
              <a:t> </a:t>
            </a:r>
            <a:r>
              <a:rPr/>
              <a:t>randomly</a:t>
            </a:r>
            <a:r>
              <a:rPr/>
              <a:t> </a:t>
            </a:r>
            <a:r>
              <a:rPr/>
              <a:t>assign</a:t>
            </a:r>
            <a:r>
              <a:rPr/>
              <a:t> </a:t>
            </a:r>
            <a:r>
              <a:rPr/>
              <a:t>women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feeding</a:t>
            </a:r>
            <a:r>
              <a:rPr/>
              <a:t> </a:t>
            </a:r>
            <a:r>
              <a:rPr/>
              <a:t>versus</a:t>
            </a:r>
            <a:r>
              <a:rPr/>
              <a:t> </a:t>
            </a:r>
            <a:r>
              <a:rPr/>
              <a:t>bottle</a:t>
            </a:r>
            <a:r>
              <a:rPr/>
              <a:t> </a:t>
            </a:r>
            <a:r>
              <a:rPr/>
              <a:t>feeding,</a:t>
            </a:r>
            <a:r>
              <a:rPr/>
              <a:t> </a:t>
            </a:r>
            <a:r>
              <a:rPr/>
              <a:t>partly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unethical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partly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strong</a:t>
            </a:r>
            <a:r>
              <a:rPr/>
              <a:t> </a:t>
            </a:r>
            <a:r>
              <a:rPr/>
              <a:t>patient</a:t>
            </a:r>
            <a:r>
              <a:rPr/>
              <a:t> </a:t>
            </a:r>
            <a:r>
              <a:rPr/>
              <a:t>preference.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encourage</a:t>
            </a:r>
            <a:r>
              <a:rPr/>
              <a:t> </a:t>
            </a:r>
            <a:r>
              <a:rPr/>
              <a:t>every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mother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feed</a:t>
            </a:r>
            <a:r>
              <a:rPr/>
              <a:t> </a:t>
            </a:r>
            <a:r>
              <a:rPr/>
              <a:t>her</a:t>
            </a:r>
            <a:r>
              <a:rPr/>
              <a:t> </a:t>
            </a:r>
            <a:r>
              <a:rPr/>
              <a:t>child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six</a:t>
            </a:r>
            <a:r>
              <a:rPr/>
              <a:t> </a:t>
            </a:r>
            <a:r>
              <a:rPr/>
              <a:t>months.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randomly</a:t>
            </a:r>
            <a:r>
              <a:rPr/>
              <a:t> </a:t>
            </a:r>
            <a:r>
              <a:rPr/>
              <a:t>selected</a:t>
            </a:r>
            <a:r>
              <a:rPr/>
              <a:t> </a:t>
            </a:r>
            <a:r>
              <a:rPr/>
              <a:t>subset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patients,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give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extra</a:t>
            </a:r>
            <a:r>
              <a:rPr/>
              <a:t> </a:t>
            </a:r>
            <a:r>
              <a:rPr/>
              <a:t>resources,</a:t>
            </a:r>
            <a:r>
              <a:rPr/>
              <a:t> </a:t>
            </a:r>
            <a:r>
              <a:rPr/>
              <a:t>such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access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lactation</a:t>
            </a:r>
            <a:r>
              <a:rPr/>
              <a:t> </a:t>
            </a:r>
            <a:r>
              <a:rPr/>
              <a:t>consultant,</a:t>
            </a:r>
            <a:r>
              <a:rPr/>
              <a:t> </a:t>
            </a:r>
            <a:r>
              <a:rPr/>
              <a:t>free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pumps,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regular</a:t>
            </a:r>
            <a:r>
              <a:rPr/>
              <a:t> </a:t>
            </a:r>
            <a:r>
              <a:rPr/>
              <a:t>visits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home</a:t>
            </a:r>
            <a:r>
              <a:rPr/>
              <a:t> </a:t>
            </a:r>
            <a:r>
              <a:rPr/>
              <a:t>nurse.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those</a:t>
            </a:r>
            <a:r>
              <a:rPr/>
              <a:t> </a:t>
            </a:r>
            <a:r>
              <a:rPr/>
              <a:t>extra</a:t>
            </a:r>
            <a:r>
              <a:rPr/>
              <a:t> </a:t>
            </a:r>
            <a:r>
              <a:rPr/>
              <a:t>resources</a:t>
            </a:r>
            <a:r>
              <a:rPr/>
              <a:t> </a:t>
            </a:r>
            <a:r>
              <a:rPr/>
              <a:t>provided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significant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feeding,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probably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able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measure</a:t>
            </a:r>
            <a:r>
              <a:rPr/>
              <a:t> </a:t>
            </a:r>
            <a:r>
              <a:rPr/>
              <a:t>improvements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well-being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both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child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mother.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64</a:t>
            </a:fld>
            <a:endParaRPr lang="en-US"/>
          </a:p>
        </p:txBody>
      </p:sp>
    </p:spTree>
  </p:cSld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weakest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hardest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understand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Hill’s</a:t>
            </a:r>
            <a:r>
              <a:rPr/>
              <a:t> </a:t>
            </a:r>
            <a:r>
              <a:rPr/>
              <a:t>nine</a:t>
            </a:r>
            <a:r>
              <a:rPr/>
              <a:t> </a:t>
            </a:r>
            <a:r>
              <a:rPr/>
              <a:t>criteria.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requires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creative</a:t>
            </a:r>
            <a:r>
              <a:rPr/>
              <a:t> </a:t>
            </a:r>
            <a:r>
              <a:rPr/>
              <a:t>way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thinking.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paper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Fedak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recommended</a:t>
            </a:r>
            <a:r>
              <a:rPr/>
              <a:t> </a:t>
            </a:r>
            <a:r>
              <a:rPr/>
              <a:t>reading</a:t>
            </a:r>
            <a:r>
              <a:rPr/>
              <a:t> </a:t>
            </a:r>
            <a:r>
              <a:rPr/>
              <a:t>suggests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similarity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shape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carbon</a:t>
            </a:r>
            <a:r>
              <a:rPr/>
              <a:t> </a:t>
            </a:r>
            <a:r>
              <a:rPr/>
              <a:t>nanotubes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asbestos</a:t>
            </a:r>
            <a:r>
              <a:rPr/>
              <a:t> </a:t>
            </a:r>
            <a:r>
              <a:rPr/>
              <a:t>fibers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allow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analogous</a:t>
            </a:r>
            <a:r>
              <a:rPr/>
              <a:t> </a:t>
            </a:r>
            <a:r>
              <a:rPr/>
              <a:t>claim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causing</a:t>
            </a:r>
            <a:r>
              <a:rPr/>
              <a:t> </a:t>
            </a:r>
            <a:r>
              <a:rPr/>
              <a:t>properties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carbon</a:t>
            </a:r>
            <a:r>
              <a:rPr/>
              <a:t> </a:t>
            </a:r>
            <a:r>
              <a:rPr/>
              <a:t>nanotubes.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65</a:t>
            </a:fld>
            <a:endParaRPr lang="en-US"/>
          </a:p>
        </p:txBody>
      </p:sp>
    </p:spTree>
  </p:cSld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Even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never</a:t>
            </a:r>
            <a:r>
              <a:rPr/>
              <a:t> </a:t>
            </a:r>
            <a:r>
              <a:rPr/>
              <a:t>run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qualitative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study,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appreciation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studies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designed.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complement</a:t>
            </a:r>
            <a:r>
              <a:rPr/>
              <a:t> </a:t>
            </a:r>
            <a:r>
              <a:rPr/>
              <a:t>quantitative</a:t>
            </a:r>
            <a:r>
              <a:rPr/>
              <a:t> </a:t>
            </a:r>
            <a:r>
              <a:rPr/>
              <a:t>studies</a:t>
            </a:r>
            <a:r>
              <a:rPr/>
              <a:t> </a:t>
            </a:r>
            <a:r>
              <a:rPr/>
              <a:t>well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answer</a:t>
            </a:r>
            <a:r>
              <a:rPr/>
              <a:t> </a:t>
            </a:r>
            <a:r>
              <a:rPr/>
              <a:t>questions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difficult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impossible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answer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quantitative</a:t>
            </a:r>
            <a:r>
              <a:rPr/>
              <a:t> </a:t>
            </a:r>
            <a:r>
              <a:rPr/>
              <a:t>methods.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These</a:t>
            </a:r>
            <a:r>
              <a:rPr/>
              <a:t> </a:t>
            </a:r>
            <a:r>
              <a:rPr/>
              <a:t>approaches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inductive</a:t>
            </a:r>
            <a:r>
              <a:rPr/>
              <a:t> </a:t>
            </a:r>
            <a:r>
              <a:rPr/>
              <a:t>(using</a:t>
            </a:r>
            <a:r>
              <a:rPr/>
              <a:t> </a:t>
            </a:r>
            <a:r>
              <a:rPr/>
              <a:t>specific</a:t>
            </a:r>
            <a:r>
              <a:rPr/>
              <a:t> </a:t>
            </a:r>
            <a:r>
              <a:rPr/>
              <a:t>findings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develop</a:t>
            </a:r>
            <a:r>
              <a:rPr/>
              <a:t> </a:t>
            </a:r>
            <a:r>
              <a:rPr/>
              <a:t>broader</a:t>
            </a:r>
            <a:r>
              <a:rPr/>
              <a:t> </a:t>
            </a:r>
            <a:r>
              <a:rPr/>
              <a:t>theories).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trying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develop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framework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understanding.</a:t>
            </a:r>
            <a:r>
              <a:rPr/>
              <a:t> </a:t>
            </a:r>
            <a:r>
              <a:rPr/>
              <a:t>Don’t</a:t>
            </a:r>
            <a:r>
              <a:rPr/>
              <a:t> </a:t>
            </a:r>
            <a:r>
              <a:rPr/>
              <a:t>go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heavy</a:t>
            </a:r>
            <a:r>
              <a:rPr/>
              <a:t> </a:t>
            </a:r>
            <a:r>
              <a:rPr/>
              <a:t>set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expectations.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Qualitative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relies</a:t>
            </a:r>
            <a:r>
              <a:rPr/>
              <a:t> </a:t>
            </a:r>
            <a:r>
              <a:rPr/>
              <a:t>heavily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construcivist</a:t>
            </a:r>
            <a:r>
              <a:rPr/>
              <a:t> </a:t>
            </a:r>
            <a:r>
              <a:rPr/>
              <a:t>philosophy.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philosophy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rejection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positivism,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belief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objective</a:t>
            </a:r>
            <a:r>
              <a:rPr/>
              <a:t> </a:t>
            </a:r>
            <a:r>
              <a:rPr/>
              <a:t>truth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objective</a:t>
            </a:r>
            <a:r>
              <a:rPr/>
              <a:t> </a:t>
            </a:r>
            <a:r>
              <a:rPr/>
              <a:t>method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truth.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methodology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adaptive.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collect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changes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along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way.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This</a:t>
            </a:r>
            <a:r>
              <a:rPr/>
              <a:t> </a:t>
            </a:r>
            <a:r>
              <a:rPr/>
              <a:t>sounds</a:t>
            </a:r>
            <a:r>
              <a:rPr/>
              <a:t> </a:t>
            </a:r>
            <a:r>
              <a:rPr/>
              <a:t>subjective,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constructivist</a:t>
            </a:r>
            <a:r>
              <a:rPr/>
              <a:t> </a:t>
            </a:r>
            <a:r>
              <a:rPr/>
              <a:t>argues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become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objective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put</a:t>
            </a:r>
            <a:r>
              <a:rPr/>
              <a:t> </a:t>
            </a:r>
            <a:r>
              <a:rPr/>
              <a:t>aside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pre-conceived</a:t>
            </a:r>
            <a:r>
              <a:rPr/>
              <a:t> </a:t>
            </a:r>
            <a:r>
              <a:rPr/>
              <a:t>notions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assumptions.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</a:t>
            </a:r>
            <a:r>
              <a:rPr/>
              <a:t> </a:t>
            </a:r>
            <a:r>
              <a:rPr/>
              <a:t>hope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talk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week</a:t>
            </a:r>
            <a:r>
              <a:rPr/>
              <a:t> </a:t>
            </a:r>
            <a:r>
              <a:rPr/>
              <a:t>12.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66</a:t>
            </a:fld>
            <a:endParaRPr lang="en-US"/>
          </a:p>
        </p:txBody>
      </p:sp>
    </p:spTree>
  </p:cSld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One</a:t>
            </a:r>
            <a:r>
              <a:rPr/>
              <a:t> </a:t>
            </a:r>
            <a:r>
              <a:rPr/>
              <a:t>definition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“</a:t>
            </a:r>
            <a:r>
              <a:rPr/>
              <a:t>phenomenon</a:t>
            </a:r>
            <a:r>
              <a:rPr/>
              <a:t>”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something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observe.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find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place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own</a:t>
            </a:r>
            <a:r>
              <a:rPr/>
              <a:t> </a:t>
            </a:r>
            <a:r>
              <a:rPr/>
              <a:t>meanning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fact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event.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try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understand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perspective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individual.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constructivist</a:t>
            </a:r>
            <a:r>
              <a:rPr/>
              <a:t> </a:t>
            </a:r>
            <a:r>
              <a:rPr/>
              <a:t>philosophy,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</a:t>
            </a:r>
            <a:r>
              <a:rPr/>
              <a:t> </a:t>
            </a:r>
            <a:r>
              <a:rPr/>
              <a:t>single</a:t>
            </a:r>
            <a:r>
              <a:rPr/>
              <a:t> </a:t>
            </a:r>
            <a:r>
              <a:rPr/>
              <a:t>reality,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rather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construct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reality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social</a:t>
            </a:r>
            <a:r>
              <a:rPr/>
              <a:t> </a:t>
            </a:r>
            <a:r>
              <a:rPr/>
              <a:t>relationships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interactions.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goal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phenomenological</a:t>
            </a:r>
            <a:r>
              <a:rPr/>
              <a:t> </a:t>
            </a:r>
            <a:r>
              <a:rPr/>
              <a:t>researcher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put</a:t>
            </a:r>
            <a:r>
              <a:rPr/>
              <a:t> </a:t>
            </a:r>
            <a:r>
              <a:rPr/>
              <a:t>aside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construction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reality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try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understand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others</a:t>
            </a:r>
            <a:r>
              <a:rPr/>
              <a:t> </a:t>
            </a:r>
            <a:r>
              <a:rPr/>
              <a:t>construct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reality.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67</a:t>
            </a:fld>
            <a:endParaRPr lang="en-US"/>
          </a:p>
        </p:txBody>
      </p:sp>
    </p:spTree>
  </p:cSld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Here’s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phenomenological</a:t>
            </a:r>
            <a:r>
              <a:rPr/>
              <a:t> </a:t>
            </a:r>
            <a:r>
              <a:rPr/>
              <a:t>approach.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methods</a:t>
            </a:r>
            <a:r>
              <a:rPr/>
              <a:t> </a:t>
            </a:r>
            <a:r>
              <a:rPr/>
              <a:t>section,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authors</a:t>
            </a:r>
            <a:r>
              <a:rPr/>
              <a:t> </a:t>
            </a:r>
            <a:r>
              <a:rPr/>
              <a:t>state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“</a:t>
            </a: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analyzed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five-step</a:t>
            </a:r>
            <a:r>
              <a:rPr/>
              <a:t> </a:t>
            </a:r>
            <a:r>
              <a:rPr/>
              <a:t>phenomenological</a:t>
            </a:r>
            <a:r>
              <a:rPr/>
              <a:t> </a:t>
            </a:r>
            <a:r>
              <a:rPr/>
              <a:t>analysis,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enables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researcher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enter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world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participants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gain</a:t>
            </a:r>
            <a:r>
              <a:rPr/>
              <a:t> </a:t>
            </a:r>
            <a:r>
              <a:rPr/>
              <a:t>insight</a:t>
            </a:r>
            <a:r>
              <a:rPr/>
              <a:t> </a:t>
            </a:r>
            <a:r>
              <a:rPr/>
              <a:t>into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thoughts,</a:t>
            </a:r>
            <a:r>
              <a:rPr/>
              <a:t> </a:t>
            </a:r>
            <a:r>
              <a:rPr/>
              <a:t>feelings,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preferences.</a:t>
            </a:r>
            <a:r>
              <a:rPr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68</a:t>
            </a:fld>
            <a:endParaRPr lang="en-US"/>
          </a:p>
        </p:txBody>
      </p:sp>
    </p:spTree>
  </p:cSld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phenomenological</a:t>
            </a:r>
            <a:r>
              <a:rPr/>
              <a:t> </a:t>
            </a:r>
            <a:r>
              <a:rPr/>
              <a:t>approach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used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answer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questions: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“</a:t>
            </a:r>
            <a:r>
              <a:rPr/>
              <a:t>(1)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handle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overcome</a:t>
            </a:r>
            <a:r>
              <a:rPr/>
              <a:t> </a:t>
            </a:r>
            <a:r>
              <a:rPr/>
              <a:t>experienced</a:t>
            </a:r>
            <a:r>
              <a:rPr/>
              <a:t> </a:t>
            </a:r>
            <a:r>
              <a:rPr/>
              <a:t>changes</a:t>
            </a:r>
            <a:r>
              <a:rPr/>
              <a:t> </a:t>
            </a:r>
            <a:r>
              <a:rPr/>
              <a:t>after</a:t>
            </a:r>
            <a:r>
              <a:rPr/>
              <a:t> </a:t>
            </a:r>
            <a:r>
              <a:rPr/>
              <a:t>stroke?</a:t>
            </a:r>
            <a:r>
              <a:rPr/>
              <a:t> </a:t>
            </a:r>
            <a:r>
              <a:rPr/>
              <a:t>(2)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experience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support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handle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changes</a:t>
            </a:r>
            <a:r>
              <a:rPr/>
              <a:t> </a:t>
            </a:r>
            <a:r>
              <a:rPr/>
              <a:t>during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first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after</a:t>
            </a:r>
            <a:r>
              <a:rPr/>
              <a:t> </a:t>
            </a:r>
            <a:r>
              <a:rPr/>
              <a:t>stroke?</a:t>
            </a:r>
            <a:r>
              <a:rPr/>
              <a:t> </a:t>
            </a:r>
            <a:r>
              <a:rPr/>
              <a:t>(3)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similarities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differences</a:t>
            </a:r>
            <a:r>
              <a:rPr/>
              <a:t> </a:t>
            </a:r>
            <a:r>
              <a:rPr/>
              <a:t>transpire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Danish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Norwegian</a:t>
            </a:r>
            <a:r>
              <a:rPr/>
              <a:t> </a:t>
            </a:r>
            <a:r>
              <a:rPr/>
              <a:t>contexts?</a:t>
            </a:r>
            <a:r>
              <a:rPr/>
              <a:t>”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researchers</a:t>
            </a:r>
            <a:r>
              <a:rPr/>
              <a:t> </a:t>
            </a:r>
            <a:r>
              <a:rPr/>
              <a:t>identified</a:t>
            </a:r>
            <a:r>
              <a:rPr/>
              <a:t> </a:t>
            </a:r>
            <a:r>
              <a:rPr/>
              <a:t>four</a:t>
            </a:r>
            <a:r>
              <a:rPr/>
              <a:t> </a:t>
            </a:r>
            <a:r>
              <a:rPr/>
              <a:t>main</a:t>
            </a:r>
            <a:r>
              <a:rPr/>
              <a:t> </a:t>
            </a:r>
            <a:r>
              <a:rPr/>
              <a:t>issues.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“</a:t>
            </a:r>
            <a:r>
              <a:rPr/>
              <a:t>The</a:t>
            </a:r>
            <a:r>
              <a:rPr/>
              <a:t> </a:t>
            </a:r>
            <a:r>
              <a:rPr/>
              <a:t>participants</a:t>
            </a:r>
            <a:r>
              <a:rPr/>
              <a:t> </a:t>
            </a:r>
            <a:r>
              <a:rPr/>
              <a:t>described</a:t>
            </a:r>
            <a:r>
              <a:rPr/>
              <a:t> </a:t>
            </a:r>
            <a:r>
              <a:rPr/>
              <a:t>four</a:t>
            </a:r>
            <a:r>
              <a:rPr/>
              <a:t> </a:t>
            </a:r>
            <a:r>
              <a:rPr/>
              <a:t>main</a:t>
            </a:r>
            <a:r>
              <a:rPr/>
              <a:t> </a:t>
            </a:r>
            <a:r>
              <a:rPr/>
              <a:t>issues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recovery</a:t>
            </a:r>
            <a:r>
              <a:rPr/>
              <a:t> </a:t>
            </a:r>
            <a:r>
              <a:rPr/>
              <a:t>process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impacted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experienced</a:t>
            </a:r>
            <a:r>
              <a:rPr/>
              <a:t> </a:t>
            </a:r>
            <a:r>
              <a:rPr/>
              <a:t>changes:</a:t>
            </a:r>
            <a:r>
              <a:rPr/>
              <a:t> </a:t>
            </a:r>
            <a:r>
              <a:rPr/>
              <a:t>(i)</a:t>
            </a:r>
            <a:r>
              <a:rPr/>
              <a:t> </a:t>
            </a:r>
            <a:r>
              <a:rPr/>
              <a:t>strategies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personal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promote</a:t>
            </a:r>
            <a:r>
              <a:rPr/>
              <a:t> </a:t>
            </a:r>
            <a:r>
              <a:rPr/>
              <a:t>motivation,</a:t>
            </a:r>
            <a:r>
              <a:rPr/>
              <a:t> </a:t>
            </a:r>
            <a:r>
              <a:rPr/>
              <a:t>(ii)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involvement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family,</a:t>
            </a:r>
            <a:r>
              <a:rPr/>
              <a:t> </a:t>
            </a:r>
            <a:r>
              <a:rPr/>
              <a:t>social</a:t>
            </a:r>
            <a:r>
              <a:rPr/>
              <a:t> </a:t>
            </a:r>
            <a:r>
              <a:rPr/>
              <a:t>network,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peers,</a:t>
            </a:r>
            <a:r>
              <a:rPr/>
              <a:t> </a:t>
            </a:r>
            <a:r>
              <a:rPr/>
              <a:t>(iii)</a:t>
            </a:r>
            <a:r>
              <a:rPr/>
              <a:t> </a:t>
            </a:r>
            <a:r>
              <a:rPr/>
              <a:t>professionals’</a:t>
            </a:r>
            <a:r>
              <a:rPr/>
              <a:t> </a:t>
            </a:r>
            <a:r>
              <a:rPr/>
              <a:t>support,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(iv)</a:t>
            </a:r>
            <a:r>
              <a:rPr/>
              <a:t> </a:t>
            </a:r>
            <a:r>
              <a:rPr/>
              <a:t>social</a:t>
            </a:r>
            <a:r>
              <a:rPr/>
              <a:t> </a:t>
            </a:r>
            <a:r>
              <a:rPr/>
              <a:t>structures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limit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recovery</a:t>
            </a:r>
            <a:r>
              <a:rPr/>
              <a:t> </a:t>
            </a:r>
            <a:r>
              <a:rPr/>
              <a:t>process.</a:t>
            </a:r>
            <a:r>
              <a:rPr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69</a:t>
            </a:fld>
            <a:endParaRPr lang="en-US"/>
          </a:p>
        </p:txBody>
      </p:sp>
    </p:spTree>
  </p:cSld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Grounded</a:t>
            </a:r>
            <a:r>
              <a:rPr/>
              <a:t> </a:t>
            </a:r>
            <a:r>
              <a:rPr/>
              <a:t>theory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development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theory</a:t>
            </a:r>
            <a:r>
              <a:rPr/>
              <a:t> </a:t>
            </a:r>
            <a:r>
              <a:rPr/>
              <a:t>through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personal</a:t>
            </a:r>
            <a:r>
              <a:rPr/>
              <a:t> </a:t>
            </a:r>
            <a:r>
              <a:rPr/>
              <a:t>experiences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individuals.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experiences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primary: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theory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grounded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collect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put</a:t>
            </a:r>
            <a:r>
              <a:rPr/>
              <a:t> </a:t>
            </a:r>
            <a:r>
              <a:rPr/>
              <a:t>aside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existing</a:t>
            </a:r>
            <a:r>
              <a:rPr/>
              <a:t> </a:t>
            </a:r>
            <a:r>
              <a:rPr/>
              <a:t>theoretical</a:t>
            </a:r>
            <a:r>
              <a:rPr/>
              <a:t> </a:t>
            </a:r>
            <a:r>
              <a:rPr/>
              <a:t>beliefs.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sampling</a:t>
            </a:r>
            <a:r>
              <a:rPr/>
              <a:t> </a:t>
            </a:r>
            <a:r>
              <a:rPr/>
              <a:t>process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conditional,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collect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personal</a:t>
            </a:r>
            <a:r>
              <a:rPr/>
              <a:t> </a:t>
            </a:r>
            <a:r>
              <a:rPr/>
              <a:t>experiences,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wish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explore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perspectives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group.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skeptical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look</a:t>
            </a:r>
            <a:r>
              <a:rPr/>
              <a:t> </a:t>
            </a:r>
            <a:r>
              <a:rPr/>
              <a:t>actively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disconfirm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think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already</a:t>
            </a:r>
            <a:r>
              <a:rPr/>
              <a:t> </a:t>
            </a:r>
            <a:r>
              <a:rPr/>
              <a:t>discovered.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70</a:t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advantages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seconday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almost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“</a:t>
            </a:r>
            <a:r>
              <a:rPr/>
              <a:t>comfort</a:t>
            </a:r>
            <a:r>
              <a:rPr/>
              <a:t>”</a:t>
            </a:r>
            <a:r>
              <a:rPr/>
              <a:t> </a:t>
            </a:r>
            <a:r>
              <a:rPr/>
              <a:t>factors.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Secondary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takes</a:t>
            </a:r>
            <a:r>
              <a:rPr/>
              <a:t> </a:t>
            </a:r>
            <a:r>
              <a:rPr/>
              <a:t>less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already</a:t>
            </a:r>
            <a:r>
              <a:rPr/>
              <a:t> </a:t>
            </a:r>
            <a:r>
              <a:rPr/>
              <a:t>sitting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starting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you.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do,</a:t>
            </a:r>
            <a:r>
              <a:rPr/>
              <a:t> </a:t>
            </a:r>
            <a:r>
              <a:rPr/>
              <a:t>typically,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spend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management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collection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optimized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particular</a:t>
            </a:r>
            <a:r>
              <a:rPr/>
              <a:t> </a:t>
            </a:r>
            <a:r>
              <a:rPr/>
              <a:t>needs.</a:t>
            </a:r>
            <a:r>
              <a:rPr/>
              <a:t> </a:t>
            </a:r>
            <a:r>
              <a:rPr/>
              <a:t>Still,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savings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usually</a:t>
            </a:r>
            <a:r>
              <a:rPr/>
              <a:t> </a:t>
            </a:r>
            <a:r>
              <a:rPr/>
              <a:t>quite</a:t>
            </a:r>
            <a:r>
              <a:rPr/>
              <a:t> </a:t>
            </a:r>
            <a:r>
              <a:rPr/>
              <a:t>substantial.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sets,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</a:t>
            </a:r>
            <a:r>
              <a:rPr/>
              <a:t> </a:t>
            </a:r>
            <a:r>
              <a:rPr/>
              <a:t>cost,</a:t>
            </a:r>
            <a:r>
              <a:rPr/>
              <a:t> </a:t>
            </a:r>
            <a:r>
              <a:rPr/>
              <a:t>whatsoever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acquisition.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sets</a:t>
            </a:r>
            <a:r>
              <a:rPr/>
              <a:t> </a:t>
            </a:r>
            <a:r>
              <a:rPr/>
              <a:t>require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fee,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usually</a:t>
            </a:r>
            <a:r>
              <a:rPr/>
              <a:t> </a:t>
            </a:r>
            <a:r>
              <a:rPr/>
              <a:t>quite</a:t>
            </a:r>
            <a:r>
              <a:rPr/>
              <a:t> </a:t>
            </a:r>
            <a:r>
              <a:rPr/>
              <a:t>reasonable.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Finally,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usually</a:t>
            </a:r>
            <a:r>
              <a:rPr/>
              <a:t> </a:t>
            </a:r>
            <a:r>
              <a:rPr/>
              <a:t>find</a:t>
            </a:r>
            <a:r>
              <a:rPr/>
              <a:t> </a:t>
            </a:r>
            <a:r>
              <a:rPr/>
              <a:t>good</a:t>
            </a:r>
            <a:r>
              <a:rPr/>
              <a:t> </a:t>
            </a:r>
            <a:r>
              <a:rPr/>
              <a:t>support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work.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available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analyses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succeed.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success</a:t>
            </a:r>
            <a:r>
              <a:rPr/>
              <a:t> </a:t>
            </a:r>
            <a:r>
              <a:rPr/>
              <a:t>makes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look</a:t>
            </a:r>
            <a:r>
              <a:rPr/>
              <a:t> </a:t>
            </a:r>
            <a:r>
              <a:rPr/>
              <a:t>better.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especially</a:t>
            </a:r>
            <a:r>
              <a:rPr/>
              <a:t> </a:t>
            </a:r>
            <a:r>
              <a:rPr/>
              <a:t>true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government</a:t>
            </a:r>
            <a:r>
              <a:rPr/>
              <a:t> </a:t>
            </a:r>
            <a:r>
              <a:rPr/>
              <a:t>resources.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</a:t>
            </a:fld>
            <a:endParaRPr lang="en-US"/>
          </a:p>
        </p:txBody>
      </p:sp>
    </p:spTree>
  </p:cSld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Here’s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grounded</a:t>
            </a:r>
            <a:r>
              <a:rPr/>
              <a:t> </a:t>
            </a:r>
            <a:r>
              <a:rPr/>
              <a:t>theory</a:t>
            </a:r>
            <a:r>
              <a:rPr/>
              <a:t> </a:t>
            </a:r>
            <a:r>
              <a:rPr/>
              <a:t>approach.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71</a:t>
            </a:fld>
            <a:endParaRPr lang="en-US"/>
          </a:p>
        </p:txBody>
      </p:sp>
    </p:spTree>
  </p:cSld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conducted</a:t>
            </a:r>
            <a:r>
              <a:rPr/>
              <a:t> </a:t>
            </a:r>
            <a:r>
              <a:rPr/>
              <a:t>because…</a:t>
            </a:r>
            <a:r>
              <a:rPr/>
              <a:t> </a:t>
            </a:r>
            <a:r>
              <a:rPr/>
              <a:t>“</a:t>
            </a:r>
            <a:r>
              <a:rPr/>
              <a:t>A</a:t>
            </a:r>
            <a:r>
              <a:rPr/>
              <a:t> </a:t>
            </a:r>
            <a:r>
              <a:rPr/>
              <a:t>significant</a:t>
            </a:r>
            <a:r>
              <a:rPr/>
              <a:t> </a:t>
            </a:r>
            <a:r>
              <a:rPr/>
              <a:t>number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women</a:t>
            </a:r>
            <a:r>
              <a:rPr/>
              <a:t> </a:t>
            </a:r>
            <a:r>
              <a:rPr/>
              <a:t>experience</a:t>
            </a:r>
            <a:r>
              <a:rPr/>
              <a:t> </a:t>
            </a:r>
            <a:r>
              <a:rPr/>
              <a:t>childbirth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traumatic.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experiences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often</a:t>
            </a:r>
            <a:r>
              <a:rPr/>
              <a:t> </a:t>
            </a:r>
            <a:r>
              <a:rPr/>
              <a:t>characterized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loss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coupled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perceived</a:t>
            </a:r>
            <a:r>
              <a:rPr/>
              <a:t> </a:t>
            </a:r>
            <a:r>
              <a:rPr/>
              <a:t>lack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support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inadequate</a:t>
            </a:r>
            <a:r>
              <a:rPr/>
              <a:t> </a:t>
            </a:r>
            <a:r>
              <a:rPr/>
              <a:t>communication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care</a:t>
            </a:r>
            <a:r>
              <a:rPr/>
              <a:t> </a:t>
            </a:r>
            <a:r>
              <a:rPr/>
              <a:t>providers.</a:t>
            </a:r>
            <a:r>
              <a:rPr/>
              <a:t> </a:t>
            </a:r>
            <a:r>
              <a:rPr/>
              <a:t>Little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known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choices</a:t>
            </a:r>
            <a:r>
              <a:rPr/>
              <a:t> </a:t>
            </a:r>
            <a:r>
              <a:rPr/>
              <a:t>women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subsequent</a:t>
            </a:r>
            <a:r>
              <a:rPr/>
              <a:t> </a:t>
            </a:r>
            <a:r>
              <a:rPr/>
              <a:t>pregnancy(s)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birth(s),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why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choices.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aimed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understand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choices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explore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reasons</a:t>
            </a:r>
            <a:r>
              <a:rPr/>
              <a:t> </a:t>
            </a:r>
            <a:r>
              <a:rPr/>
              <a:t>behind</a:t>
            </a:r>
            <a:r>
              <a:rPr/>
              <a:t> </a:t>
            </a:r>
            <a:r>
              <a:rPr/>
              <a:t>them.</a:t>
            </a:r>
            <a:r>
              <a:rPr/>
              <a:t>”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general</a:t>
            </a:r>
            <a:r>
              <a:rPr/>
              <a:t> </a:t>
            </a:r>
            <a:r>
              <a:rPr/>
              <a:t>conclusion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…</a:t>
            </a:r>
            <a:r>
              <a:rPr/>
              <a:t> </a:t>
            </a:r>
            <a:r>
              <a:rPr/>
              <a:t>“</a:t>
            </a:r>
            <a:r>
              <a:rPr/>
              <a:t>If</a:t>
            </a:r>
            <a:r>
              <a:rPr/>
              <a:t> </a:t>
            </a:r>
            <a:r>
              <a:rPr/>
              <a:t>women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previously</a:t>
            </a:r>
            <a:r>
              <a:rPr/>
              <a:t> </a:t>
            </a:r>
            <a:r>
              <a:rPr/>
              <a:t>experienced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traumatic</a:t>
            </a:r>
            <a:r>
              <a:rPr/>
              <a:t> </a:t>
            </a:r>
            <a:r>
              <a:rPr/>
              <a:t>birth</a:t>
            </a:r>
            <a:r>
              <a:rPr/>
              <a:t> </a:t>
            </a:r>
            <a:r>
              <a:rPr/>
              <a:t>become</a:t>
            </a:r>
            <a:r>
              <a:rPr/>
              <a:t> </a:t>
            </a:r>
            <a:r>
              <a:rPr/>
              <a:t>pregnant</a:t>
            </a:r>
            <a:r>
              <a:rPr/>
              <a:t> </a:t>
            </a:r>
            <a:r>
              <a:rPr/>
              <a:t>again,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strong</a:t>
            </a:r>
            <a:r>
              <a:rPr/>
              <a:t> </a:t>
            </a:r>
            <a:r>
              <a:rPr/>
              <a:t>desire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avoid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repeat</a:t>
            </a:r>
            <a:r>
              <a:rPr/>
              <a:t> </a:t>
            </a:r>
            <a:r>
              <a:rPr/>
              <a:t>experience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feel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birth</a:t>
            </a:r>
            <a:r>
              <a:rPr/>
              <a:t> </a:t>
            </a:r>
            <a:r>
              <a:rPr/>
              <a:t>choices.</a:t>
            </a:r>
            <a:r>
              <a:rPr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72</a:t>
            </a:fld>
            <a:endParaRPr lang="en-US"/>
          </a:p>
        </p:txBody>
      </p:sp>
    </p:spTree>
  </p:cSld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Ethnography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share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same</a:t>
            </a:r>
            <a:r>
              <a:rPr/>
              <a:t> </a:t>
            </a:r>
            <a:r>
              <a:rPr/>
              <a:t>culture.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core</a:t>
            </a:r>
            <a:r>
              <a:rPr/>
              <a:t> </a:t>
            </a:r>
            <a:r>
              <a:rPr/>
              <a:t>ideas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ethnography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developed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Sociology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Anthropology,</a:t>
            </a:r>
            <a:r>
              <a:rPr/>
              <a:t> </a:t>
            </a:r>
            <a:r>
              <a:rPr/>
              <a:t>though</a:t>
            </a:r>
            <a:r>
              <a:rPr/>
              <a:t> </a:t>
            </a:r>
            <a:r>
              <a:rPr/>
              <a:t>its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expanded</a:t>
            </a:r>
            <a:r>
              <a:rPr/>
              <a:t> </a:t>
            </a:r>
            <a:r>
              <a:rPr/>
              <a:t>into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aspects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care.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resources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reviewed</a:t>
            </a:r>
            <a:r>
              <a:rPr/>
              <a:t> </a:t>
            </a:r>
            <a:r>
              <a:rPr/>
              <a:t>stressed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importance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observation</a:t>
            </a:r>
            <a:r>
              <a:rPr/>
              <a:t> </a:t>
            </a:r>
            <a:r>
              <a:rPr/>
              <a:t>rather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interviewing,</a:t>
            </a:r>
            <a:r>
              <a:rPr/>
              <a:t> </a:t>
            </a:r>
            <a:r>
              <a:rPr/>
              <a:t>though</a:t>
            </a:r>
            <a:r>
              <a:rPr/>
              <a:t> </a:t>
            </a:r>
            <a:r>
              <a:rPr/>
              <a:t>both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used.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73</a:t>
            </a:fld>
            <a:endParaRPr lang="en-US"/>
          </a:p>
        </p:txBody>
      </p:sp>
    </p:spTree>
  </p:cSld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Here’s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ethnographic</a:t>
            </a:r>
            <a:r>
              <a:rPr/>
              <a:t> </a:t>
            </a:r>
            <a:r>
              <a:rPr/>
              <a:t>approach.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74</a:t>
            </a:fld>
            <a:endParaRPr lang="en-US"/>
          </a:p>
        </p:txBody>
      </p:sp>
    </p:spTree>
  </p:cSld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conducted</a:t>
            </a:r>
            <a:r>
              <a:rPr/>
              <a:t> </a:t>
            </a:r>
            <a:r>
              <a:rPr/>
              <a:t>…</a:t>
            </a:r>
            <a:r>
              <a:rPr/>
              <a:t> </a:t>
            </a:r>
            <a:r>
              <a:rPr/>
              <a:t>“</a:t>
            </a:r>
            <a:r>
              <a:rPr/>
              <a:t>to</a:t>
            </a:r>
            <a:r>
              <a:rPr/>
              <a:t> </a:t>
            </a:r>
            <a:r>
              <a:rPr/>
              <a:t>explore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women’s</a:t>
            </a:r>
            <a:r>
              <a:rPr/>
              <a:t> </a:t>
            </a:r>
            <a:r>
              <a:rPr/>
              <a:t>sexual</a:t>
            </a:r>
            <a:r>
              <a:rPr/>
              <a:t> </a:t>
            </a:r>
            <a:r>
              <a:rPr/>
              <a:t>behavior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become</a:t>
            </a:r>
            <a:r>
              <a:rPr/>
              <a:t> </a:t>
            </a:r>
            <a:r>
              <a:rPr/>
              <a:t>risky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context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substance</a:t>
            </a:r>
            <a:r>
              <a:rPr/>
              <a:t> </a:t>
            </a:r>
            <a:r>
              <a:rPr/>
              <a:t>use.</a:t>
            </a:r>
            <a:r>
              <a:rPr/>
              <a:t>”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researchers</a:t>
            </a:r>
            <a:r>
              <a:rPr/>
              <a:t> </a:t>
            </a:r>
            <a:r>
              <a:rPr/>
              <a:t>discovered</a:t>
            </a:r>
            <a:r>
              <a:rPr/>
              <a:t> </a:t>
            </a:r>
            <a:r>
              <a:rPr/>
              <a:t>…</a:t>
            </a:r>
            <a:r>
              <a:rPr/>
              <a:t> </a:t>
            </a:r>
            <a:r>
              <a:rPr/>
              <a:t>“</a:t>
            </a:r>
            <a:r>
              <a:rPr/>
              <a:t>Three</a:t>
            </a:r>
            <a:r>
              <a:rPr/>
              <a:t> </a:t>
            </a:r>
            <a:r>
              <a:rPr/>
              <a:t>major</a:t>
            </a:r>
            <a:r>
              <a:rPr/>
              <a:t> </a:t>
            </a:r>
            <a:r>
              <a:rPr/>
              <a:t>themes</a:t>
            </a:r>
            <a:r>
              <a:rPr/>
              <a:t> </a:t>
            </a:r>
            <a:r>
              <a:rPr/>
              <a:t>…</a:t>
            </a:r>
            <a:r>
              <a:rPr/>
              <a:t> </a:t>
            </a:r>
            <a:r>
              <a:rPr/>
              <a:t>1)</a:t>
            </a:r>
            <a:r>
              <a:rPr/>
              <a:t> </a:t>
            </a:r>
            <a:r>
              <a:rPr/>
              <a:t>life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context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drug</a:t>
            </a:r>
            <a:r>
              <a:rPr/>
              <a:t> </a:t>
            </a:r>
            <a:r>
              <a:rPr/>
              <a:t>abuse,</a:t>
            </a:r>
            <a:r>
              <a:rPr/>
              <a:t> </a:t>
            </a:r>
            <a:r>
              <a:rPr/>
              <a:t>2)</a:t>
            </a:r>
            <a:r>
              <a:rPr/>
              <a:t> </a:t>
            </a:r>
            <a:r>
              <a:rPr/>
              <a:t>negative</a:t>
            </a:r>
            <a:r>
              <a:rPr/>
              <a:t> </a:t>
            </a:r>
            <a:r>
              <a:rPr/>
              <a:t>self-perception,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3)</a:t>
            </a:r>
            <a:r>
              <a:rPr/>
              <a:t> </a:t>
            </a:r>
            <a:r>
              <a:rPr/>
              <a:t>strive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survive.</a:t>
            </a:r>
            <a:r>
              <a:rPr/>
              <a:t> </a:t>
            </a:r>
            <a:r>
              <a:rPr/>
              <a:t>Subthemes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identified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loss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contact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family,</a:t>
            </a:r>
            <a:r>
              <a:rPr/>
              <a:t> </a:t>
            </a:r>
            <a:r>
              <a:rPr/>
              <a:t>social</a:t>
            </a:r>
            <a:r>
              <a:rPr/>
              <a:t> </a:t>
            </a:r>
            <a:r>
              <a:rPr/>
              <a:t>stigma,</a:t>
            </a:r>
            <a:r>
              <a:rPr/>
              <a:t> </a:t>
            </a:r>
            <a:r>
              <a:rPr/>
              <a:t>self-forgetfulness,</a:t>
            </a:r>
            <a:r>
              <a:rPr/>
              <a:t> </a:t>
            </a:r>
            <a:r>
              <a:rPr/>
              <a:t>worthlessness,</a:t>
            </a:r>
            <a:r>
              <a:rPr/>
              <a:t> </a:t>
            </a:r>
            <a:r>
              <a:rPr/>
              <a:t>low</a:t>
            </a:r>
            <a:r>
              <a:rPr/>
              <a:t> </a:t>
            </a:r>
            <a:r>
              <a:rPr/>
              <a:t>self-efficacy,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unsafe</a:t>
            </a:r>
            <a:r>
              <a:rPr/>
              <a:t> </a:t>
            </a:r>
            <a:r>
              <a:rPr/>
              <a:t>sexual</a:t>
            </a:r>
            <a:r>
              <a:rPr/>
              <a:t> </a:t>
            </a:r>
            <a:r>
              <a:rPr/>
              <a:t>context.</a:t>
            </a:r>
            <a:r>
              <a:rPr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75</a:t>
            </a:fld>
            <a:endParaRPr lang="en-US"/>
          </a:p>
        </p:txBody>
      </p:sp>
    </p:spTree>
  </p:cSld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in-depth</a:t>
            </a:r>
            <a:r>
              <a:rPr/>
              <a:t> </a:t>
            </a:r>
            <a:r>
              <a:rPr/>
              <a:t>examination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case.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clear,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me</a:t>
            </a:r>
            <a:r>
              <a:rPr/>
              <a:t> </a:t>
            </a:r>
            <a:r>
              <a:rPr/>
              <a:t>anyway,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difference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phenomenon.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represent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single</a:t>
            </a:r>
            <a:r>
              <a:rPr/>
              <a:t> </a:t>
            </a:r>
            <a:r>
              <a:rPr/>
              <a:t>case,</a:t>
            </a:r>
            <a:r>
              <a:rPr/>
              <a:t> </a:t>
            </a:r>
            <a:r>
              <a:rPr/>
              <a:t>meaning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experiences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person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particular</a:t>
            </a:r>
            <a:r>
              <a:rPr/>
              <a:t> </a:t>
            </a:r>
            <a:r>
              <a:rPr/>
              <a:t>setting,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represent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series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people.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resources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area</a:t>
            </a:r>
            <a:r>
              <a:rPr/>
              <a:t> </a:t>
            </a:r>
            <a:r>
              <a:rPr/>
              <a:t>stress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importance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examining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variety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perspectives.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same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report.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report</a:t>
            </a:r>
            <a:r>
              <a:rPr/>
              <a:t> </a:t>
            </a:r>
            <a:r>
              <a:rPr/>
              <a:t>typically</a:t>
            </a:r>
            <a:r>
              <a:rPr/>
              <a:t> </a:t>
            </a:r>
            <a:r>
              <a:rPr/>
              <a:t>uses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factual</a:t>
            </a:r>
            <a:r>
              <a:rPr/>
              <a:t> </a:t>
            </a:r>
            <a:r>
              <a:rPr/>
              <a:t>reporting</a:t>
            </a:r>
            <a:r>
              <a:rPr/>
              <a:t> </a:t>
            </a:r>
            <a:r>
              <a:rPr/>
              <a:t>(mostly</a:t>
            </a:r>
            <a:r>
              <a:rPr/>
              <a:t> </a:t>
            </a:r>
            <a:r>
              <a:rPr/>
              <a:t>quantitative)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unusual</a:t>
            </a:r>
            <a:r>
              <a:rPr/>
              <a:t> </a:t>
            </a:r>
            <a:r>
              <a:rPr/>
              <a:t>occurence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single</a:t>
            </a:r>
            <a:r>
              <a:rPr/>
              <a:t> </a:t>
            </a:r>
            <a:r>
              <a:rPr/>
              <a:t>patient.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important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define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narrowly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respect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time,</a:t>
            </a:r>
            <a:r>
              <a:rPr/>
              <a:t> </a:t>
            </a:r>
            <a:r>
              <a:rPr/>
              <a:t>location,</a:t>
            </a:r>
            <a:r>
              <a:rPr/>
              <a:t> </a:t>
            </a:r>
            <a:r>
              <a:rPr/>
              <a:t>demographics,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factors.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tries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identify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unusual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outlier</a:t>
            </a:r>
            <a:r>
              <a:rPr/>
              <a:t> </a:t>
            </a:r>
            <a:r>
              <a:rPr/>
              <a:t>rather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typical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average.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76</a:t>
            </a:fld>
            <a:endParaRPr lang="en-US"/>
          </a:p>
        </p:txBody>
      </p:sp>
    </p:spTree>
  </p:cSld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Here’s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approach.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77</a:t>
            </a:fld>
            <a:endParaRPr lang="en-US"/>
          </a:p>
        </p:txBody>
      </p:sp>
    </p:spTree>
  </p:cSld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conducted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…</a:t>
            </a:r>
            <a:r>
              <a:rPr/>
              <a:t> </a:t>
            </a:r>
            <a:r>
              <a:rPr/>
              <a:t>“</a:t>
            </a:r>
            <a:r>
              <a:rPr/>
              <a:t>investigate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contextual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influenced</a:t>
            </a:r>
            <a:r>
              <a:rPr/>
              <a:t> </a:t>
            </a:r>
            <a:r>
              <a:rPr/>
              <a:t>care</a:t>
            </a:r>
            <a:r>
              <a:rPr/>
              <a:t> </a:t>
            </a:r>
            <a:r>
              <a:rPr/>
              <a:t>coordination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chronic</a:t>
            </a:r>
            <a:r>
              <a:rPr/>
              <a:t> </a:t>
            </a:r>
            <a:r>
              <a:rPr/>
              <a:t>mental</a:t>
            </a:r>
            <a:r>
              <a:rPr/>
              <a:t> </a:t>
            </a:r>
            <a:r>
              <a:rPr/>
              <a:t>illness</a:t>
            </a:r>
            <a:r>
              <a:rPr/>
              <a:t> </a:t>
            </a:r>
            <a:r>
              <a:rPr/>
              <a:t>care</a:t>
            </a:r>
            <a:r>
              <a:rPr/>
              <a:t> </a:t>
            </a:r>
            <a:r>
              <a:rPr/>
              <a:t>within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eThekwini</a:t>
            </a:r>
            <a:r>
              <a:rPr/>
              <a:t> </a:t>
            </a:r>
            <a:r>
              <a:rPr/>
              <a:t>District.</a:t>
            </a:r>
            <a:r>
              <a:rPr/>
              <a:t>”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general</a:t>
            </a:r>
            <a:r>
              <a:rPr/>
              <a:t> </a:t>
            </a:r>
            <a:r>
              <a:rPr/>
              <a:t>conclusion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…</a:t>
            </a:r>
            <a:r>
              <a:rPr/>
              <a:t> </a:t>
            </a:r>
            <a:r>
              <a:rPr/>
              <a:t>“</a:t>
            </a:r>
            <a:r>
              <a:rPr/>
              <a:t>Inequitably</a:t>
            </a:r>
            <a:r>
              <a:rPr/>
              <a:t> </a:t>
            </a:r>
            <a:r>
              <a:rPr/>
              <a:t>resourced</a:t>
            </a:r>
            <a:r>
              <a:rPr/>
              <a:t> </a:t>
            </a:r>
            <a:r>
              <a:rPr/>
              <a:t>catchment</a:t>
            </a:r>
            <a:r>
              <a:rPr/>
              <a:t> </a:t>
            </a:r>
            <a:r>
              <a:rPr/>
              <a:t>areas,</a:t>
            </a:r>
            <a:r>
              <a:rPr/>
              <a:t> </a:t>
            </a:r>
            <a:r>
              <a:rPr/>
              <a:t>unclear</a:t>
            </a:r>
            <a:r>
              <a:rPr/>
              <a:t> </a:t>
            </a:r>
            <a:r>
              <a:rPr/>
              <a:t>referral</a:t>
            </a:r>
            <a:r>
              <a:rPr/>
              <a:t> </a:t>
            </a:r>
            <a:r>
              <a:rPr/>
              <a:t>systems,</a:t>
            </a:r>
            <a:r>
              <a:rPr/>
              <a:t> </a:t>
            </a:r>
            <a:r>
              <a:rPr/>
              <a:t>high</a:t>
            </a:r>
            <a:r>
              <a:rPr/>
              <a:t> </a:t>
            </a:r>
            <a:r>
              <a:rPr/>
              <a:t>staff</a:t>
            </a:r>
            <a:r>
              <a:rPr/>
              <a:t> </a:t>
            </a:r>
            <a:r>
              <a:rPr/>
              <a:t>turnover,</a:t>
            </a:r>
            <a:r>
              <a:rPr/>
              <a:t> </a:t>
            </a:r>
            <a:r>
              <a:rPr/>
              <a:t>freezing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posts,</a:t>
            </a:r>
            <a:r>
              <a:rPr/>
              <a:t> </a:t>
            </a:r>
            <a:r>
              <a:rPr/>
              <a:t>chronic</a:t>
            </a:r>
            <a:r>
              <a:rPr/>
              <a:t> </a:t>
            </a:r>
            <a:r>
              <a:rPr/>
              <a:t>staff</a:t>
            </a:r>
            <a:r>
              <a:rPr/>
              <a:t> </a:t>
            </a:r>
            <a:r>
              <a:rPr/>
              <a:t>shortage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adverse</a:t>
            </a:r>
            <a:r>
              <a:rPr/>
              <a:t> </a:t>
            </a:r>
            <a:r>
              <a:rPr/>
              <a:t>working</a:t>
            </a:r>
            <a:r>
              <a:rPr/>
              <a:t> </a:t>
            </a:r>
            <a:r>
              <a:rPr/>
              <a:t>conditions</a:t>
            </a:r>
            <a:r>
              <a:rPr/>
              <a:t> </a:t>
            </a:r>
            <a:r>
              <a:rPr/>
              <a:t>contributed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care</a:t>
            </a:r>
            <a:r>
              <a:rPr/>
              <a:t> </a:t>
            </a:r>
            <a:r>
              <a:rPr/>
              <a:t>fragmentation,</a:t>
            </a:r>
            <a:r>
              <a:rPr/>
              <a:t> </a:t>
            </a:r>
            <a:r>
              <a:rPr/>
              <a:t>poor</a:t>
            </a:r>
            <a:r>
              <a:rPr/>
              <a:t> </a:t>
            </a:r>
            <a:r>
              <a:rPr/>
              <a:t>client</a:t>
            </a:r>
            <a:r>
              <a:rPr/>
              <a:t> </a:t>
            </a:r>
            <a:r>
              <a:rPr/>
              <a:t>care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client</a:t>
            </a:r>
            <a:r>
              <a:rPr/>
              <a:t> </a:t>
            </a:r>
            <a:r>
              <a:rPr/>
              <a:t>loss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system.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hand,</a:t>
            </a:r>
            <a:r>
              <a:rPr/>
              <a:t> </a:t>
            </a:r>
            <a:r>
              <a:rPr/>
              <a:t>limited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support</a:t>
            </a:r>
            <a:r>
              <a:rPr/>
              <a:t> </a:t>
            </a:r>
            <a:r>
              <a:rPr/>
              <a:t>systems</a:t>
            </a:r>
            <a:r>
              <a:rPr/>
              <a:t> </a:t>
            </a:r>
            <a:r>
              <a:rPr/>
              <a:t>constituted</a:t>
            </a:r>
            <a:r>
              <a:rPr/>
              <a:t> </a:t>
            </a:r>
            <a:r>
              <a:rPr/>
              <a:t>barriers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client</a:t>
            </a:r>
            <a:r>
              <a:rPr/>
              <a:t> </a:t>
            </a:r>
            <a:r>
              <a:rPr/>
              <a:t>reintegration</a:t>
            </a:r>
            <a:r>
              <a:rPr/>
              <a:t> </a:t>
            </a:r>
            <a:r>
              <a:rPr/>
              <a:t>into</a:t>
            </a:r>
            <a:r>
              <a:rPr/>
              <a:t> </a:t>
            </a:r>
            <a:r>
              <a:rPr/>
              <a:t>society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relapses.</a:t>
            </a:r>
            <a:r>
              <a:rPr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78</a:t>
            </a:fld>
            <a:endParaRPr lang="en-US"/>
          </a:p>
        </p:txBody>
      </p:sp>
    </p:spTree>
  </p:cSld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narrative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written</a:t>
            </a:r>
            <a:r>
              <a:rPr/>
              <a:t> </a:t>
            </a:r>
            <a:r>
              <a:rPr/>
              <a:t>account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event,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story,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will.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develop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story</a:t>
            </a:r>
            <a:r>
              <a:rPr/>
              <a:t> </a:t>
            </a:r>
            <a:r>
              <a:rPr/>
              <a:t>through</a:t>
            </a:r>
            <a:r>
              <a:rPr/>
              <a:t> </a:t>
            </a:r>
            <a:r>
              <a:rPr/>
              <a:t>interviews,</a:t>
            </a:r>
            <a:r>
              <a:rPr/>
              <a:t> </a:t>
            </a:r>
            <a:r>
              <a:rPr/>
              <a:t>documents,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artifacts.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place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structure.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chronological,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organized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themes.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79</a:t>
            </a:fld>
            <a:endParaRPr lang="en-US"/>
          </a:p>
        </p:txBody>
      </p:sp>
    </p:spTree>
  </p:cSld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Here’s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narrative</a:t>
            </a:r>
            <a:r>
              <a:rPr/>
              <a:t> </a:t>
            </a:r>
            <a:r>
              <a:rPr/>
              <a:t>approach.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80</a:t>
            </a:fld>
            <a:endParaRPr lang="en-US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Some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sets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individual</a:t>
            </a:r>
            <a:r>
              <a:rPr/>
              <a:t> </a:t>
            </a:r>
            <a:r>
              <a:rPr/>
              <a:t>level</a:t>
            </a:r>
            <a:r>
              <a:rPr/>
              <a:t> </a:t>
            </a:r>
            <a:r>
              <a:rPr/>
              <a:t>records: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separate</a:t>
            </a:r>
            <a:r>
              <a:rPr/>
              <a:t> </a:t>
            </a:r>
            <a:r>
              <a:rPr/>
              <a:t>records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indvidual</a:t>
            </a:r>
            <a:r>
              <a:rPr/>
              <a:t> </a:t>
            </a:r>
            <a:r>
              <a:rPr/>
              <a:t>unit</a:t>
            </a:r>
            <a:r>
              <a:rPr/>
              <a:t> </a:t>
            </a:r>
            <a:r>
              <a:rPr/>
              <a:t>(usually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person,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event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emergency</a:t>
            </a:r>
            <a:r>
              <a:rPr/>
              <a:t> </a:t>
            </a:r>
            <a:r>
              <a:rPr/>
              <a:t>department</a:t>
            </a:r>
            <a:r>
              <a:rPr/>
              <a:t> </a:t>
            </a:r>
            <a:r>
              <a:rPr/>
              <a:t>visit).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preferable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settings,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sometimes</a:t>
            </a:r>
            <a:r>
              <a:rPr/>
              <a:t> </a:t>
            </a:r>
            <a:r>
              <a:rPr/>
              <a:t>important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redacted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privacy</a:t>
            </a:r>
            <a:r>
              <a:rPr/>
              <a:t> </a:t>
            </a:r>
            <a:r>
              <a:rPr/>
              <a:t>concerns.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pieces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random</a:t>
            </a:r>
            <a:r>
              <a:rPr/>
              <a:t> </a:t>
            </a:r>
            <a:r>
              <a:rPr/>
              <a:t>noise</a:t>
            </a:r>
            <a:r>
              <a:rPr/>
              <a:t> </a:t>
            </a:r>
            <a:r>
              <a:rPr/>
              <a:t>added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preserve</a:t>
            </a:r>
            <a:r>
              <a:rPr/>
              <a:t> </a:t>
            </a:r>
            <a:r>
              <a:rPr/>
              <a:t>confidentiality</a:t>
            </a:r>
            <a:r>
              <a:rPr/>
              <a:t> </a:t>
            </a:r>
            <a:r>
              <a:rPr/>
              <a:t>(e.g.,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shifting).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Aggregate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avoids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privacy</a:t>
            </a:r>
            <a:r>
              <a:rPr/>
              <a:t> </a:t>
            </a:r>
            <a:r>
              <a:rPr/>
              <a:t>issues.</a:t>
            </a:r>
            <a:r>
              <a:rPr/>
              <a:t> </a:t>
            </a:r>
            <a:r>
              <a:rPr/>
              <a:t>Aggregate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easier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store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present.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problem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aggregate</a:t>
            </a:r>
            <a:r>
              <a:rPr/>
              <a:t> </a:t>
            </a:r>
            <a:r>
              <a:rPr/>
              <a:t>across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category,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end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mixing</a:t>
            </a:r>
            <a:r>
              <a:rPr/>
              <a:t> </a:t>
            </a:r>
            <a:r>
              <a:rPr/>
              <a:t>apples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oranges</a:t>
            </a:r>
            <a:r>
              <a:rPr/>
              <a:t> </a:t>
            </a:r>
            <a:r>
              <a:rPr/>
              <a:t>together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often</a:t>
            </a:r>
            <a:r>
              <a:rPr/>
              <a:t> </a:t>
            </a:r>
            <a:r>
              <a:rPr/>
              <a:t>destroys</a:t>
            </a:r>
            <a:r>
              <a:rPr/>
              <a:t> </a:t>
            </a:r>
            <a:r>
              <a:rPr/>
              <a:t>signals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apparent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look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individual</a:t>
            </a:r>
            <a:r>
              <a:rPr/>
              <a:t> </a:t>
            </a:r>
            <a:r>
              <a:rPr/>
              <a:t>values.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mix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bunch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indvidual</a:t>
            </a:r>
            <a:r>
              <a:rPr/>
              <a:t> </a:t>
            </a:r>
            <a:r>
              <a:rPr/>
              <a:t>colors</a:t>
            </a:r>
            <a:r>
              <a:rPr/>
              <a:t> </a:t>
            </a:r>
            <a:r>
              <a:rPr/>
              <a:t>together,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results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always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blah</a:t>
            </a:r>
            <a:r>
              <a:rPr/>
              <a:t> </a:t>
            </a:r>
            <a:r>
              <a:rPr/>
              <a:t>shade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gray.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Even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find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signal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aggregate</a:t>
            </a:r>
            <a:r>
              <a:rPr/>
              <a:t> </a:t>
            </a:r>
            <a:r>
              <a:rPr/>
              <a:t>level,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careful.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artefact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ecologic</a:t>
            </a:r>
            <a:r>
              <a:rPr/>
              <a:t> </a:t>
            </a:r>
            <a:r>
              <a:rPr/>
              <a:t>fallacy.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ecologic</a:t>
            </a:r>
            <a:r>
              <a:rPr/>
              <a:t> </a:t>
            </a:r>
            <a:r>
              <a:rPr/>
              <a:t>fallacy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belief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association</a:t>
            </a:r>
            <a:r>
              <a:rPr/>
              <a:t> </a:t>
            </a:r>
            <a:r>
              <a:rPr/>
              <a:t>discovered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aggregate</a:t>
            </a:r>
            <a:r>
              <a:rPr/>
              <a:t> </a:t>
            </a:r>
            <a:r>
              <a:rPr/>
              <a:t>level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hold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individual</a:t>
            </a:r>
            <a:r>
              <a:rPr/>
              <a:t> </a:t>
            </a:r>
            <a:r>
              <a:rPr/>
              <a:t>level.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An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ecologic</a:t>
            </a:r>
            <a:r>
              <a:rPr/>
              <a:t> </a:t>
            </a:r>
            <a:r>
              <a:rPr/>
              <a:t>fallacy:</a:t>
            </a:r>
            <a:r>
              <a:rPr/>
              <a:t> </a:t>
            </a:r>
            <a:r>
              <a:rPr/>
              <a:t>Sales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cigarettes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greater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states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higher</a:t>
            </a:r>
            <a:r>
              <a:rPr/>
              <a:t> </a:t>
            </a:r>
            <a:r>
              <a:rPr/>
              <a:t>suicide</a:t>
            </a:r>
            <a:r>
              <a:rPr/>
              <a:t> </a:t>
            </a:r>
            <a:r>
              <a:rPr/>
              <a:t>rates.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don’t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whether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individual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smokes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likely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commit</a:t>
            </a:r>
            <a:r>
              <a:rPr/>
              <a:t> </a:t>
            </a:r>
            <a:r>
              <a:rPr/>
              <a:t>suicide.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</a:t>
            </a:fld>
            <a:endParaRPr lang="en-US"/>
          </a:p>
        </p:txBody>
      </p:sp>
    </p:spTree>
  </p:cSld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conducted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…</a:t>
            </a:r>
            <a:r>
              <a:rPr/>
              <a:t> </a:t>
            </a:r>
            <a:r>
              <a:rPr/>
              <a:t>“</a:t>
            </a:r>
            <a:r>
              <a:rPr/>
              <a:t>clarify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critical</a:t>
            </a:r>
            <a:r>
              <a:rPr/>
              <a:t> </a:t>
            </a:r>
            <a:r>
              <a:rPr/>
              <a:t>mechanism</a:t>
            </a:r>
            <a:r>
              <a:rPr/>
              <a:t> </a:t>
            </a:r>
            <a:r>
              <a:rPr/>
              <a:t>underlying</a:t>
            </a:r>
            <a:r>
              <a:rPr/>
              <a:t> </a:t>
            </a:r>
            <a:r>
              <a:rPr/>
              <a:t>autonomy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physical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promotion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perspectives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severe</a:t>
            </a:r>
            <a:r>
              <a:rPr/>
              <a:t> </a:t>
            </a:r>
            <a:r>
              <a:rPr/>
              <a:t>mental</a:t>
            </a:r>
            <a:r>
              <a:rPr/>
              <a:t> </a:t>
            </a:r>
            <a:r>
              <a:rPr/>
              <a:t>illness.</a:t>
            </a:r>
            <a:r>
              <a:rPr/>
              <a:t>”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general</a:t>
            </a:r>
            <a:r>
              <a:rPr/>
              <a:t> </a:t>
            </a:r>
            <a:r>
              <a:rPr/>
              <a:t>conclusion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…</a:t>
            </a:r>
            <a:r>
              <a:rPr/>
              <a:t> </a:t>
            </a:r>
            <a:r>
              <a:rPr/>
              <a:t>“</a:t>
            </a:r>
            <a:r>
              <a:rPr/>
              <a:t>‘</a:t>
            </a:r>
            <a:r>
              <a:rPr/>
              <a:t>Inhibited</a:t>
            </a:r>
            <a:r>
              <a:rPr/>
              <a:t> </a:t>
            </a:r>
            <a:r>
              <a:rPr/>
              <a:t>autonomy</a:t>
            </a:r>
            <a:r>
              <a:rPr/>
              <a:t>’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extracted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central</a:t>
            </a:r>
            <a:r>
              <a:rPr/>
              <a:t> </a:t>
            </a:r>
            <a:r>
              <a:rPr/>
              <a:t>component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shaped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users’</a:t>
            </a:r>
            <a:r>
              <a:rPr/>
              <a:t> </a:t>
            </a:r>
            <a:r>
              <a:rPr/>
              <a:t>experiences,</a:t>
            </a:r>
            <a:r>
              <a:rPr/>
              <a:t> </a:t>
            </a:r>
            <a:r>
              <a:rPr/>
              <a:t>both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healthcare</a:t>
            </a:r>
            <a:r>
              <a:rPr/>
              <a:t> </a:t>
            </a:r>
            <a:r>
              <a:rPr/>
              <a:t>setting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real</a:t>
            </a:r>
            <a:r>
              <a:rPr/>
              <a:t> </a:t>
            </a:r>
            <a:r>
              <a:rPr/>
              <a:t>life.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component</a:t>
            </a:r>
            <a:r>
              <a:rPr/>
              <a:t> </a:t>
            </a:r>
            <a:r>
              <a:rPr/>
              <a:t>emerged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lack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empowerment</a:t>
            </a:r>
            <a:r>
              <a:rPr/>
              <a:t> </a:t>
            </a:r>
            <a:r>
              <a:rPr/>
              <a:t>mechanism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psychiatric</a:t>
            </a:r>
            <a:r>
              <a:rPr/>
              <a:t> </a:t>
            </a:r>
            <a:r>
              <a:rPr/>
              <a:t>services.</a:t>
            </a:r>
            <a:r>
              <a:rPr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81</a:t>
            </a:fld>
            <a:endParaRPr lang="en-US"/>
          </a:p>
        </p:txBody>
      </p:sp>
    </p:spTree>
  </p:cSld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I’m</a:t>
            </a:r>
            <a:r>
              <a:rPr/>
              <a:t> </a:t>
            </a:r>
            <a:r>
              <a:rPr/>
              <a:t>going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harsh</a:t>
            </a:r>
            <a:r>
              <a:rPr/>
              <a:t> </a:t>
            </a:r>
            <a:r>
              <a:rPr/>
              <a:t>words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now,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hear</a:t>
            </a:r>
            <a:r>
              <a:rPr/>
              <a:t> </a:t>
            </a:r>
            <a:r>
              <a:rPr/>
              <a:t>them.</a:t>
            </a:r>
            <a:r>
              <a:rPr/>
              <a:t> </a:t>
            </a:r>
            <a:r>
              <a:rPr/>
              <a:t>Researchers</a:t>
            </a:r>
            <a:r>
              <a:rPr/>
              <a:t> </a:t>
            </a:r>
            <a:r>
              <a:rPr/>
              <a:t>don’t</a:t>
            </a:r>
            <a:r>
              <a:rPr/>
              <a:t> </a:t>
            </a:r>
            <a:r>
              <a:rPr/>
              <a:t>always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world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better</a:t>
            </a:r>
            <a:r>
              <a:rPr/>
              <a:t> </a:t>
            </a:r>
            <a:r>
              <a:rPr/>
              <a:t>place.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increasing</a:t>
            </a:r>
            <a:r>
              <a:rPr/>
              <a:t> </a:t>
            </a:r>
            <a:r>
              <a:rPr/>
              <a:t>recognition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often</a:t>
            </a:r>
            <a:r>
              <a:rPr/>
              <a:t> </a:t>
            </a:r>
            <a:r>
              <a:rPr/>
              <a:t>tends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benefit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person</a:t>
            </a:r>
            <a:r>
              <a:rPr/>
              <a:t> </a:t>
            </a:r>
            <a:r>
              <a:rPr/>
              <a:t>doing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participate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research.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fact,</a:t>
            </a:r>
            <a:r>
              <a:rPr/>
              <a:t> </a:t>
            </a:r>
            <a:r>
              <a:rPr/>
              <a:t>sometimes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harms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participants,</a:t>
            </a:r>
            <a:r>
              <a:rPr/>
              <a:t> </a:t>
            </a:r>
            <a:r>
              <a:rPr/>
              <a:t>through</a:t>
            </a:r>
            <a:r>
              <a:rPr/>
              <a:t> </a:t>
            </a:r>
            <a:r>
              <a:rPr/>
              <a:t>stigmatization,</a:t>
            </a:r>
            <a:r>
              <a:rPr/>
              <a:t> </a:t>
            </a:r>
            <a:r>
              <a:rPr/>
              <a:t>condescending</a:t>
            </a:r>
            <a:r>
              <a:rPr/>
              <a:t> </a:t>
            </a:r>
            <a:r>
              <a:rPr/>
              <a:t>attitudes,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reinforcement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harmful</a:t>
            </a:r>
            <a:r>
              <a:rPr/>
              <a:t> </a:t>
            </a:r>
            <a:r>
              <a:rPr/>
              <a:t>stereotypes.</a:t>
            </a:r>
            <a:r>
              <a:rPr/>
              <a:t> </a:t>
            </a:r>
            <a:r>
              <a:rPr/>
              <a:t>Researchers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abused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position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deceiving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participants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true</a:t>
            </a:r>
            <a:r>
              <a:rPr/>
              <a:t> </a:t>
            </a:r>
            <a:r>
              <a:rPr/>
              <a:t>goal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research.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often</a:t>
            </a:r>
            <a:r>
              <a:rPr/>
              <a:t> </a:t>
            </a:r>
            <a:r>
              <a:rPr/>
              <a:t>fail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recognize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respects</a:t>
            </a:r>
            <a:r>
              <a:rPr/>
              <a:t> </a:t>
            </a:r>
            <a:r>
              <a:rPr/>
              <a:t>standards</a:t>
            </a:r>
            <a:r>
              <a:rPr/>
              <a:t> </a:t>
            </a:r>
            <a:r>
              <a:rPr/>
              <a:t>within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communities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conduct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in.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often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sense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abandonment,</a:t>
            </a:r>
            <a:r>
              <a:rPr/>
              <a:t> </a:t>
            </a:r>
            <a:r>
              <a:rPr/>
              <a:t>once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done,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participants</a:t>
            </a:r>
            <a:r>
              <a:rPr/>
              <a:t> </a:t>
            </a:r>
            <a:r>
              <a:rPr/>
              <a:t>never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hear</a:t>
            </a:r>
            <a:r>
              <a:rPr/>
              <a:t> </a:t>
            </a:r>
            <a:r>
              <a:rPr/>
              <a:t>anything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work.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true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researchers.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isn’t</a:t>
            </a:r>
            <a:r>
              <a:rPr/>
              <a:t> </a:t>
            </a:r>
            <a:r>
              <a:rPr/>
              <a:t>even</a:t>
            </a:r>
            <a:r>
              <a:rPr/>
              <a:t> </a:t>
            </a:r>
            <a:r>
              <a:rPr/>
              <a:t>true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research,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hope.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does</a:t>
            </a:r>
            <a:r>
              <a:rPr/>
              <a:t> </a:t>
            </a:r>
            <a:r>
              <a:rPr/>
              <a:t>happen</a:t>
            </a:r>
            <a:r>
              <a:rPr/>
              <a:t> </a:t>
            </a:r>
            <a:r>
              <a:rPr/>
              <a:t>much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often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should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“</a:t>
            </a:r>
            <a:r>
              <a:rPr/>
              <a:t>poisons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well</a:t>
            </a:r>
            <a:r>
              <a:rPr/>
              <a:t>”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makes</a:t>
            </a:r>
            <a:r>
              <a:rPr/>
              <a:t> </a:t>
            </a:r>
            <a:r>
              <a:rPr/>
              <a:t>future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difficult.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82</a:t>
            </a:fld>
            <a:endParaRPr lang="en-US"/>
          </a:p>
        </p:txBody>
      </p:sp>
    </p:spTree>
  </p:cSld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Community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Participatory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(CBPR)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effort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avoid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abuses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actively</a:t>
            </a:r>
            <a:r>
              <a:rPr/>
              <a:t> </a:t>
            </a:r>
            <a:r>
              <a:rPr/>
              <a:t>engaging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aspects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planning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conduct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write-up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results.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known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acronym</a:t>
            </a:r>
            <a:r>
              <a:rPr/>
              <a:t> </a:t>
            </a:r>
            <a:r>
              <a:rPr/>
              <a:t>PAR</a:t>
            </a:r>
            <a:r>
              <a:rPr/>
              <a:t> </a:t>
            </a:r>
            <a:r>
              <a:rPr/>
              <a:t>(Participatory</a:t>
            </a:r>
            <a:r>
              <a:rPr/>
              <a:t> </a:t>
            </a:r>
            <a:r>
              <a:rPr/>
              <a:t>Action</a:t>
            </a:r>
            <a:r>
              <a:rPr/>
              <a:t> </a:t>
            </a:r>
            <a:r>
              <a:rPr/>
              <a:t>Research).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CBPR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restricted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any</a:t>
            </a:r>
            <a:r>
              <a:rPr/>
              <a:t> </a:t>
            </a:r>
            <a:r>
              <a:rPr/>
              <a:t>particular</a:t>
            </a:r>
            <a:r>
              <a:rPr/>
              <a:t> </a:t>
            </a:r>
            <a:r>
              <a:rPr/>
              <a:t>type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(e.g.,</a:t>
            </a:r>
            <a:r>
              <a:rPr/>
              <a:t> </a:t>
            </a:r>
            <a:r>
              <a:rPr/>
              <a:t>qualitative</a:t>
            </a:r>
            <a:r>
              <a:rPr/>
              <a:t> </a:t>
            </a:r>
            <a:r>
              <a:rPr/>
              <a:t>versus</a:t>
            </a:r>
            <a:r>
              <a:rPr/>
              <a:t> </a:t>
            </a:r>
            <a:r>
              <a:rPr/>
              <a:t>quantitative),</a:t>
            </a:r>
            <a:r>
              <a:rPr/>
              <a:t> </a:t>
            </a:r>
            <a:r>
              <a:rPr/>
              <a:t>except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is,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definition,</a:t>
            </a:r>
            <a:r>
              <a:rPr/>
              <a:t> </a:t>
            </a:r>
            <a:r>
              <a:rPr/>
              <a:t>field</a:t>
            </a:r>
            <a:r>
              <a:rPr/>
              <a:t> </a:t>
            </a:r>
            <a:r>
              <a:rPr/>
              <a:t>research.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83</a:t>
            </a:fld>
            <a:endParaRPr lang="en-US"/>
          </a:p>
        </p:txBody>
      </p:sp>
    </p:spTree>
  </p:cSld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CBPR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easy.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takes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lot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time.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excellent</a:t>
            </a:r>
            <a:r>
              <a:rPr/>
              <a:t> </a:t>
            </a:r>
            <a:r>
              <a:rPr/>
              <a:t>communication</a:t>
            </a:r>
            <a:r>
              <a:rPr/>
              <a:t> </a:t>
            </a:r>
            <a:r>
              <a:rPr/>
              <a:t>skills,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especially</a:t>
            </a:r>
            <a:r>
              <a:rPr/>
              <a:t> </a:t>
            </a:r>
            <a:r>
              <a:rPr/>
              <a:t>listening</a:t>
            </a:r>
            <a:r>
              <a:rPr/>
              <a:t> </a:t>
            </a:r>
            <a:r>
              <a:rPr/>
              <a:t>skills.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It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feel</a:t>
            </a:r>
            <a:r>
              <a:rPr/>
              <a:t> </a:t>
            </a:r>
            <a:r>
              <a:rPr/>
              <a:t>quite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bit</a:t>
            </a:r>
            <a:r>
              <a:rPr/>
              <a:t> </a:t>
            </a:r>
            <a:r>
              <a:rPr/>
              <a:t>uncomfortable.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working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quite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are,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needs,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values.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you’re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90%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researchers,</a:t>
            </a:r>
            <a:r>
              <a:rPr/>
              <a:t> </a:t>
            </a:r>
            <a:r>
              <a:rPr/>
              <a:t>you’re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introvert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begin</a:t>
            </a:r>
            <a:r>
              <a:rPr/>
              <a:t> </a:t>
            </a:r>
            <a:r>
              <a:rPr/>
              <a:t>with.</a:t>
            </a:r>
            <a:r>
              <a:rPr/>
              <a:t> </a:t>
            </a:r>
            <a:r>
              <a:rPr/>
              <a:t>I’m</a:t>
            </a:r>
            <a:r>
              <a:rPr/>
              <a:t> </a:t>
            </a:r>
            <a:r>
              <a:rPr/>
              <a:t>sure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comfort</a:t>
            </a:r>
            <a:r>
              <a:rPr/>
              <a:t> </a:t>
            </a:r>
            <a:r>
              <a:rPr/>
              <a:t>level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improve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time,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I’ve</a:t>
            </a:r>
            <a:r>
              <a:rPr/>
              <a:t> </a:t>
            </a:r>
            <a:r>
              <a:rPr/>
              <a:t>been</a:t>
            </a:r>
            <a:r>
              <a:rPr/>
              <a:t> </a:t>
            </a:r>
            <a:r>
              <a:rPr/>
              <a:t>told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getting</a:t>
            </a:r>
            <a:r>
              <a:rPr/>
              <a:t> </a:t>
            </a:r>
            <a:r>
              <a:rPr/>
              <a:t>started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quite</a:t>
            </a:r>
            <a:r>
              <a:rPr/>
              <a:t> </a:t>
            </a:r>
            <a:r>
              <a:rPr/>
              <a:t>awkward.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84</a:t>
            </a:fld>
            <a:endParaRPr lang="en-US"/>
          </a:p>
        </p:txBody>
      </p:sp>
    </p:spTree>
  </p:cSld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several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advantages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you,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researcher.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involving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participants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planning,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better</a:t>
            </a:r>
            <a:r>
              <a:rPr/>
              <a:t> </a:t>
            </a:r>
            <a:r>
              <a:rPr/>
              <a:t>able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target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intervention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specific</a:t>
            </a:r>
            <a:r>
              <a:rPr/>
              <a:t> </a:t>
            </a:r>
            <a:r>
              <a:rPr/>
              <a:t>needs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particular</a:t>
            </a:r>
            <a:r>
              <a:rPr/>
              <a:t> </a:t>
            </a:r>
            <a:r>
              <a:rPr/>
              <a:t>community.</a:t>
            </a:r>
            <a:r>
              <a:rPr/>
              <a:t> </a:t>
            </a:r>
            <a:r>
              <a:rPr/>
              <a:t>Second,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plan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better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attractive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participants.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greatly</a:t>
            </a:r>
            <a:r>
              <a:rPr/>
              <a:t> </a:t>
            </a:r>
            <a:r>
              <a:rPr/>
              <a:t>improve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participation</a:t>
            </a:r>
            <a:r>
              <a:rPr/>
              <a:t> </a:t>
            </a:r>
            <a:r>
              <a:rPr/>
              <a:t>rate.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process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involving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almost</a:t>
            </a:r>
            <a:r>
              <a:rPr/>
              <a:t> </a:t>
            </a:r>
            <a:r>
              <a:rPr/>
              <a:t>always</a:t>
            </a:r>
            <a:r>
              <a:rPr/>
              <a:t> </a:t>
            </a:r>
            <a:r>
              <a:rPr/>
              <a:t>place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naturalistic</a:t>
            </a:r>
            <a:r>
              <a:rPr/>
              <a:t> </a:t>
            </a:r>
            <a:r>
              <a:rPr/>
              <a:t>context,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improves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generalizability.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advantages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beyond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making</a:t>
            </a:r>
            <a:r>
              <a:rPr/>
              <a:t> </a:t>
            </a:r>
            <a:r>
              <a:rPr/>
              <a:t>you,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researcher,</a:t>
            </a:r>
            <a:r>
              <a:rPr/>
              <a:t> </a:t>
            </a:r>
            <a:r>
              <a:rPr/>
              <a:t>less</a:t>
            </a:r>
            <a:r>
              <a:rPr/>
              <a:t> </a:t>
            </a:r>
            <a:r>
              <a:rPr/>
              <a:t>arrogant.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makes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commitment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process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insures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better</a:t>
            </a:r>
            <a:r>
              <a:rPr/>
              <a:t> </a:t>
            </a:r>
            <a:r>
              <a:rPr/>
              <a:t>level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sustainability.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process</a:t>
            </a:r>
            <a:r>
              <a:rPr/>
              <a:t> </a:t>
            </a:r>
            <a:r>
              <a:rPr/>
              <a:t>helps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grow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develop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capacity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(and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actually</a:t>
            </a:r>
            <a:r>
              <a:rPr/>
              <a:t> </a:t>
            </a:r>
            <a:r>
              <a:rPr/>
              <a:t>benefits</a:t>
            </a:r>
            <a:r>
              <a:rPr/>
              <a:t> </a:t>
            </a:r>
            <a:r>
              <a:rPr/>
              <a:t>them).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little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world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theirs.</a:t>
            </a:r>
            <a:r>
              <a:rPr/>
              <a:t> </a:t>
            </a:r>
            <a:r>
              <a:rPr/>
              <a:t>They,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you,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learn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skills.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interactions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future</a:t>
            </a:r>
            <a:r>
              <a:rPr/>
              <a:t> </a:t>
            </a:r>
            <a:r>
              <a:rPr/>
              <a:t>researchers.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85</a:t>
            </a:fld>
            <a:endParaRPr lang="en-US"/>
          </a:p>
        </p:txBody>
      </p:sp>
    </p:spTree>
  </p:cSld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CBPR,</a:t>
            </a:r>
            <a:r>
              <a:rPr/>
              <a:t> </a:t>
            </a:r>
            <a:r>
              <a:rPr/>
              <a:t>start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something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simple,</a:t>
            </a:r>
            <a:r>
              <a:rPr/>
              <a:t> </a:t>
            </a:r>
            <a:r>
              <a:rPr/>
              <a:t>important,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needed.</a:t>
            </a:r>
            <a:r>
              <a:rPr/>
              <a:t> </a:t>
            </a:r>
            <a:r>
              <a:rPr/>
              <a:t>Pick</a:t>
            </a:r>
            <a:r>
              <a:rPr/>
              <a:t> </a:t>
            </a:r>
            <a:r>
              <a:rPr/>
              <a:t>something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should</a:t>
            </a:r>
            <a:r>
              <a:rPr/>
              <a:t> </a:t>
            </a:r>
            <a:r>
              <a:rPr/>
              <a:t>add</a:t>
            </a:r>
            <a:r>
              <a:rPr/>
              <a:t> </a:t>
            </a:r>
            <a:r>
              <a:rPr/>
              <a:t>value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community.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CBPR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been</a:t>
            </a:r>
            <a:r>
              <a:rPr/>
              <a:t> </a:t>
            </a:r>
            <a:r>
              <a:rPr/>
              <a:t>applied</a:t>
            </a:r>
            <a:r>
              <a:rPr/>
              <a:t> </a:t>
            </a:r>
            <a:r>
              <a:rPr/>
              <a:t>effectively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disparities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often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already</a:t>
            </a:r>
            <a:r>
              <a:rPr/>
              <a:t> </a:t>
            </a:r>
            <a:r>
              <a:rPr/>
              <a:t>doing</a:t>
            </a:r>
            <a:r>
              <a:rPr/>
              <a:t> </a:t>
            </a:r>
            <a:r>
              <a:rPr/>
              <a:t>quite</a:t>
            </a:r>
            <a:r>
              <a:rPr/>
              <a:t> </a:t>
            </a:r>
            <a:r>
              <a:rPr/>
              <a:t>well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communities,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barriers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communities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keep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delivering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uniformly</a:t>
            </a:r>
            <a:r>
              <a:rPr/>
              <a:t> </a:t>
            </a:r>
            <a:r>
              <a:rPr/>
              <a:t>high</a:t>
            </a:r>
            <a:r>
              <a:rPr/>
              <a:t> </a:t>
            </a:r>
            <a:r>
              <a:rPr/>
              <a:t>quality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care.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identify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overcome</a:t>
            </a:r>
            <a:r>
              <a:rPr/>
              <a:t> </a:t>
            </a:r>
            <a:r>
              <a:rPr/>
              <a:t>those</a:t>
            </a:r>
            <a:r>
              <a:rPr/>
              <a:t> </a:t>
            </a:r>
            <a:r>
              <a:rPr/>
              <a:t>barriers.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CBPR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ideal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complex</a:t>
            </a:r>
            <a:r>
              <a:rPr/>
              <a:t> </a:t>
            </a:r>
            <a:r>
              <a:rPr/>
              <a:t>interventions,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package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components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important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perspective.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Identify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resources.</a:t>
            </a:r>
            <a:r>
              <a:rPr/>
              <a:t> </a:t>
            </a:r>
            <a:r>
              <a:rPr/>
              <a:t>Keep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open</a:t>
            </a:r>
            <a:r>
              <a:rPr/>
              <a:t> </a:t>
            </a:r>
            <a:r>
              <a:rPr/>
              <a:t>mind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process.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little</a:t>
            </a:r>
            <a:r>
              <a:rPr/>
              <a:t> </a:t>
            </a:r>
            <a:r>
              <a:rPr/>
              <a:t>value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insisting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rigid</a:t>
            </a:r>
            <a:r>
              <a:rPr/>
              <a:t> </a:t>
            </a:r>
            <a:r>
              <a:rPr/>
              <a:t>approach.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understand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compromise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necessary.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sacrifice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things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order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cooperation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goals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86</a:t>
            </a:fld>
            <a:endParaRPr lang="en-US"/>
          </a:p>
        </p:txBody>
      </p:sp>
    </p:spTree>
  </p:cSld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working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community,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can’t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arrogant,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can’t</a:t>
            </a:r>
            <a:r>
              <a:rPr/>
              <a:t> </a:t>
            </a:r>
            <a:r>
              <a:rPr/>
              <a:t>hide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light</a:t>
            </a:r>
            <a:r>
              <a:rPr/>
              <a:t> </a:t>
            </a:r>
            <a:r>
              <a:rPr/>
              <a:t>under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bushel</a:t>
            </a:r>
            <a:r>
              <a:rPr/>
              <a:t> </a:t>
            </a:r>
            <a:r>
              <a:rPr/>
              <a:t>either.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look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expertise.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been</a:t>
            </a:r>
            <a:r>
              <a:rPr/>
              <a:t> </a:t>
            </a:r>
            <a:r>
              <a:rPr/>
              <a:t>published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literature.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background</a:t>
            </a:r>
            <a:r>
              <a:rPr/>
              <a:t> </a:t>
            </a:r>
            <a:r>
              <a:rPr/>
              <a:t>makes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expert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diagnosing</a:t>
            </a:r>
            <a:r>
              <a:rPr/>
              <a:t> </a:t>
            </a:r>
            <a:r>
              <a:rPr/>
              <a:t>disease,</a:t>
            </a:r>
            <a:r>
              <a:rPr/>
              <a:t> </a:t>
            </a:r>
            <a:r>
              <a:rPr/>
              <a:t>knowing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treatments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available,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happens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disease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left</a:t>
            </a:r>
            <a:r>
              <a:rPr/>
              <a:t> </a:t>
            </a:r>
            <a:r>
              <a:rPr/>
              <a:t>untreated.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You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advantage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understanding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standards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research,</a:t>
            </a:r>
            <a:r>
              <a:rPr/>
              <a:t> </a:t>
            </a:r>
            <a:r>
              <a:rPr/>
              <a:t>ESPECIALLY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HAAVE</a:t>
            </a:r>
            <a:r>
              <a:rPr/>
              <a:t> </a:t>
            </a:r>
            <a:r>
              <a:rPr/>
              <a:t>HAD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BENEFIT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SUCH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GREAT</a:t>
            </a:r>
            <a:r>
              <a:rPr/>
              <a:t> </a:t>
            </a:r>
            <a:r>
              <a:rPr/>
              <a:t>TEACHER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METHODS</a:t>
            </a:r>
            <a:r>
              <a:rPr/>
              <a:t> </a:t>
            </a:r>
            <a:r>
              <a:rPr/>
              <a:t>CLASS!!!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measure</a:t>
            </a:r>
            <a:r>
              <a:rPr/>
              <a:t> </a:t>
            </a:r>
            <a:r>
              <a:rPr/>
              <a:t>carefully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objectively,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value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prepare</a:t>
            </a:r>
            <a:r>
              <a:rPr/>
              <a:t> </a:t>
            </a:r>
            <a:r>
              <a:rPr/>
              <a:t>results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persuasive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community.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87</a:t>
            </a:fld>
            <a:endParaRPr lang="en-US"/>
          </a:p>
        </p:txBody>
      </p:sp>
    </p:spTree>
  </p:cSld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looking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insights</a:t>
            </a:r>
            <a:r>
              <a:rPr/>
              <a:t> </a:t>
            </a:r>
            <a:r>
              <a:rPr/>
              <a:t>into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local</a:t>
            </a:r>
            <a:r>
              <a:rPr/>
              <a:t> </a:t>
            </a:r>
            <a:r>
              <a:rPr/>
              <a:t>context.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knows</a:t>
            </a:r>
            <a:r>
              <a:rPr/>
              <a:t> </a:t>
            </a:r>
            <a:r>
              <a:rPr/>
              <a:t>best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specific</a:t>
            </a:r>
            <a:r>
              <a:rPr/>
              <a:t> </a:t>
            </a:r>
            <a:r>
              <a:rPr/>
              <a:t>needs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prioritize.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find</a:t>
            </a:r>
            <a:r>
              <a:rPr/>
              <a:t> </a:t>
            </a:r>
            <a:r>
              <a:rPr/>
              <a:t>volunteers,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tell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refuse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do.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adapt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proposed</a:t>
            </a:r>
            <a:r>
              <a:rPr/>
              <a:t> </a:t>
            </a:r>
            <a:r>
              <a:rPr/>
              <a:t>intervention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special</a:t>
            </a:r>
            <a:r>
              <a:rPr/>
              <a:t> </a:t>
            </a:r>
            <a:r>
              <a:rPr/>
              <a:t>features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community.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general,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offer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pragmatic</a:t>
            </a:r>
            <a:r>
              <a:rPr/>
              <a:t> </a:t>
            </a:r>
            <a:r>
              <a:rPr/>
              <a:t>advice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good</a:t>
            </a:r>
            <a:r>
              <a:rPr/>
              <a:t> </a:t>
            </a:r>
            <a:r>
              <a:rPr/>
              <a:t>fit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community.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88</a:t>
            </a:fld>
            <a:endParaRPr lang="en-US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attack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ends.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driven</a:t>
            </a:r>
            <a:r>
              <a:rPr/>
              <a:t> </a:t>
            </a:r>
            <a:r>
              <a:rPr/>
              <a:t>study,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pose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question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search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sources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answer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question.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driven</a:t>
            </a:r>
            <a:r>
              <a:rPr/>
              <a:t> </a:t>
            </a:r>
            <a:r>
              <a:rPr/>
              <a:t>study,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decide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particular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source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decide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interesting</a:t>
            </a:r>
            <a:r>
              <a:rPr/>
              <a:t> </a:t>
            </a:r>
            <a:r>
              <a:rPr/>
              <a:t>questions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set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answer.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latter,</a:t>
            </a:r>
            <a:r>
              <a:rPr/>
              <a:t> </a:t>
            </a:r>
            <a:r>
              <a:rPr/>
              <a:t>read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documentation</a:t>
            </a:r>
            <a:r>
              <a:rPr/>
              <a:t> </a:t>
            </a:r>
            <a:r>
              <a:rPr/>
              <a:t>obsessively.</a:t>
            </a:r>
            <a:r>
              <a:rPr/>
              <a:t> </a:t>
            </a:r>
            <a:r>
              <a:rPr/>
              <a:t>Learn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variables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don’t</a:t>
            </a:r>
            <a:r>
              <a:rPr/>
              <a:t> </a:t>
            </a:r>
            <a:r>
              <a:rPr/>
              <a:t>have.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sure</a:t>
            </a:r>
            <a:r>
              <a:rPr/>
              <a:t> </a:t>
            </a:r>
            <a:r>
              <a:rPr/>
              <a:t>yuo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happy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detail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category</a:t>
            </a:r>
            <a:r>
              <a:rPr/>
              <a:t> </a:t>
            </a:r>
            <a:r>
              <a:rPr/>
              <a:t>levels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any</a:t>
            </a:r>
            <a:r>
              <a:rPr/>
              <a:t> </a:t>
            </a:r>
            <a:r>
              <a:rPr/>
              <a:t>categorical</a:t>
            </a:r>
            <a:r>
              <a:rPr/>
              <a:t> </a:t>
            </a:r>
            <a:r>
              <a:rPr/>
              <a:t>variable.</a:t>
            </a:r>
            <a:r>
              <a:rPr/>
              <a:t> </a:t>
            </a:r>
            <a:r>
              <a:rPr/>
              <a:t>Identify</a:t>
            </a:r>
            <a:r>
              <a:rPr/>
              <a:t> </a:t>
            </a:r>
            <a:r>
              <a:rPr/>
              <a:t>pairs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variables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explore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associations.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start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database,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end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answering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question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easy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answer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database,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question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no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really</a:t>
            </a:r>
            <a:r>
              <a:rPr/>
              <a:t> </a:t>
            </a:r>
            <a:r>
              <a:rPr/>
              <a:t>cares</a:t>
            </a:r>
            <a:r>
              <a:rPr/>
              <a:t> </a:t>
            </a:r>
            <a:r>
              <a:rPr/>
              <a:t>about.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second</a:t>
            </a:r>
            <a:r>
              <a:rPr/>
              <a:t> </a:t>
            </a:r>
            <a:r>
              <a:rPr/>
              <a:t>opinion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interest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relevance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studying.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There’s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joke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someone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searching</a:t>
            </a:r>
            <a:r>
              <a:rPr/>
              <a:t> </a:t>
            </a:r>
            <a:r>
              <a:rPr/>
              <a:t>along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street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lost</a:t>
            </a:r>
            <a:r>
              <a:rPr/>
              <a:t> </a:t>
            </a:r>
            <a:r>
              <a:rPr/>
              <a:t>set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keys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passerby</a:t>
            </a:r>
            <a:r>
              <a:rPr/>
              <a:t> </a:t>
            </a:r>
            <a:r>
              <a:rPr/>
              <a:t>volunteers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look.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keep</a:t>
            </a:r>
            <a:r>
              <a:rPr/>
              <a:t> </a:t>
            </a:r>
            <a:r>
              <a:rPr/>
              <a:t>looking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while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passerby</a:t>
            </a:r>
            <a:r>
              <a:rPr/>
              <a:t> </a:t>
            </a:r>
            <a:r>
              <a:rPr/>
              <a:t>asks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think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dropped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keys.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person</a:t>
            </a:r>
            <a:r>
              <a:rPr/>
              <a:t> </a:t>
            </a:r>
            <a:r>
              <a:rPr/>
              <a:t>responds,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alley.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passerby</a:t>
            </a:r>
            <a:r>
              <a:rPr/>
              <a:t> </a:t>
            </a:r>
            <a:r>
              <a:rPr/>
              <a:t>asks,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why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looking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here?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person</a:t>
            </a:r>
            <a:r>
              <a:rPr/>
              <a:t> </a:t>
            </a:r>
            <a:r>
              <a:rPr/>
              <a:t>replies,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light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much</a:t>
            </a:r>
            <a:r>
              <a:rPr/>
              <a:t> </a:t>
            </a:r>
            <a:r>
              <a:rPr/>
              <a:t>better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here.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Moral: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practical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accomplish,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easy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run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necessarily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should</a:t>
            </a:r>
            <a:r>
              <a:rPr/>
              <a:t> </a:t>
            </a:r>
            <a:r>
              <a:rPr/>
              <a:t>run.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9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0.xml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1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2.xml" /><Relationship Id="rId3" Type="http://schemas.openxmlformats.org/officeDocument/2006/relationships/image" Target="../media/image1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3.xml" /><Relationship Id="rId3" Type="http://schemas.openxmlformats.org/officeDocument/2006/relationships/image" Target="../media/image2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4.xml" /><Relationship Id="rId3" Type="http://schemas.openxmlformats.org/officeDocument/2006/relationships/image" Target="../media/image3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5.xml" /><Relationship Id="rId3" Type="http://schemas.openxmlformats.org/officeDocument/2006/relationships/image" Target="../media/image4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6.xml" /><Relationship Id="rId3" Type="http://schemas.openxmlformats.org/officeDocument/2006/relationships/image" Target="../media/image5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7.xml" /><Relationship Id="rId3" Type="http://schemas.openxmlformats.org/officeDocument/2006/relationships/image" Target="../media/image6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8.xml" /><Relationship Id="rId3" Type="http://schemas.openxmlformats.org/officeDocument/2006/relationships/image" Target="../media/image7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9.xml" /><Relationship Id="rId3" Type="http://schemas.openxmlformats.org/officeDocument/2006/relationships/image" Target="../media/image8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0.xml" /><Relationship Id="rId3" Type="http://schemas.openxmlformats.org/officeDocument/2006/relationships/image" Target="../media/image9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1.xml" /><Relationship Id="rId3" Type="http://schemas.openxmlformats.org/officeDocument/2006/relationships/image" Target="../media/image10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2.xml" /><Relationship Id="rId3" Type="http://schemas.openxmlformats.org/officeDocument/2006/relationships/image" Target="../media/image11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3.xml" /><Relationship Id="rId3" Type="http://schemas.openxmlformats.org/officeDocument/2006/relationships/image" Target="../media/image12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4.xml" /><Relationship Id="rId3" Type="http://schemas.openxmlformats.org/officeDocument/2006/relationships/image" Target="../media/image13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5.xml" /><Relationship Id="rId3" Type="http://schemas.openxmlformats.org/officeDocument/2006/relationships/image" Target="../media/image14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6.xml" /><Relationship Id="rId3" Type="http://schemas.openxmlformats.org/officeDocument/2006/relationships/image" Target="../media/image15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7.xml" /><Relationship Id="rId3" Type="http://schemas.openxmlformats.org/officeDocument/2006/relationships/image" Target="../media/image16.pn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8.xml" /><Relationship Id="rId3" Type="http://schemas.openxmlformats.org/officeDocument/2006/relationships/image" Target="../media/image17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hyperlink" Target="https://www.ncbi.nlm.nih.gov/pmc/articles/PMC1898525/pdf/procrsmed00196-0010.pdf" TargetMode="External" /><Relationship Id="rId4" Type="http://schemas.openxmlformats.org/officeDocument/2006/relationships/hyperlink" Target="https://ajph.aphapublications.org/doi/full/10.2105/AJPH.2004.043059" TargetMode="External" /><Relationship Id="rId5" Type="http://schemas.openxmlformats.org/officeDocument/2006/relationships/hyperlink" Target="http://ajph.aphapublications.org/doi/pdf/10.2105/AJPH.2004.043059" TargetMode="External" /><Relationship Id="rId6" Type="http://schemas.openxmlformats.org/officeDocument/2006/relationships/hyperlink" Target="https://www.nejm.org/doi/full/10.1056/NEJM199905063401809" TargetMode="External" /><Relationship Id="rId7" Type="http://schemas.openxmlformats.org/officeDocument/2006/relationships/hyperlink" Target="https://www.nejm.org/doi/pdf/10.1056/NEJM199905063401809" TargetMode="External" /><Relationship Id="rId8" Type="http://schemas.openxmlformats.org/officeDocument/2006/relationships/hyperlink" Target="https://www.gwern.net/docs/statistics/causality/2013-prasad.pdf" TargetMode="External" /><Relationship Id="rId9" Type="http://schemas.openxmlformats.org/officeDocument/2006/relationships/hyperlink" Target="https://www.youtube.com/watch?v=GUpd2HJHUt8" TargetMode="External" /><Relationship Id="rId10" Type="http://schemas.openxmlformats.org/officeDocument/2006/relationships/hyperlink" Target="http://www.biomedcentral.com/1471-2288/11/65" TargetMode="External" /><Relationship Id="rId11" Type="http://schemas.openxmlformats.org/officeDocument/2006/relationships/hyperlink" Target="https://bmcmedresmethodol.biomedcentral.com/track/pdf/10.1186/1471-2288-11-65" TargetMode="External" /><Relationship Id="rId12" Type="http://schemas.openxmlformats.org/officeDocument/2006/relationships/hyperlink" Target="https://www.ncbi.nlm.nih.gov/pmc/articles/PMC1800999/" TargetMode="External" /><Relationship Id="rId13" Type="http://schemas.openxmlformats.org/officeDocument/2006/relationships/hyperlink" Target="https://www.ncbi.nlm.nih.gov/pmc/articles/PMC1800999/pdf/bmj-334-7589-ac-00349.pdf" TargetMode="External" /><Relationship Id="rId14" Type="http://schemas.openxmlformats.org/officeDocument/2006/relationships/hyperlink" Target="https://www.ncbi.nlm.nih.gov/pmc/articles/PMC2350940/pdf/bmj00541-0043.pdf" TargetMode="External" /><Relationship Id="rId15" Type="http://schemas.openxmlformats.org/officeDocument/2006/relationships/hyperlink" Target="http://www.pmean.com/07/TwoControlGroups.html" TargetMode="External" /><Relationship Id="rId16" Type="http://schemas.openxmlformats.org/officeDocument/2006/relationships/hyperlink" Target="https://doi.org/10.1016/j.annepidem.2007.01.005" TargetMode="External" /><Relationship Id="rId17" Type="http://schemas.openxmlformats.org/officeDocument/2006/relationships/hyperlink" Target="https://www.sciencedirect.com/science/article/pii/S1047279707000075/pdfft" TargetMode="External" /><Relationship Id="rId18" Type="http://schemas.openxmlformats.org/officeDocument/2006/relationships/hyperlink" Target="https://www.jhsph.edu/departments/biostatistics/about-us/history/jerome-cornfield.html" TargetMode="External" /><Relationship Id="rId19" Type="http://schemas.openxmlformats.org/officeDocument/2006/relationships/hyperlink" Target="https://www.ncbi.nlm.nih.gov/pmc/articles/PMC4311114/" TargetMode="External" /><Relationship Id="rId20" Type="http://schemas.openxmlformats.org/officeDocument/2006/relationships/hyperlink" Target="https://www.ncbi.nlm.nih.gov/pmc/articles/PMC4311114/pdf/sap-26-06-371.pdf" TargetMode="External" /><Relationship Id="rId21" Type="http://schemas.openxmlformats.org/officeDocument/2006/relationships/hyperlink" Target="doi:10.1186/s12982-015-0037-4" TargetMode="External" /><Relationship Id="rId22" Type="http://schemas.openxmlformats.org/officeDocument/2006/relationships/hyperlink" Target="https://www.ncbi.nlm.nih.gov/pmc/articles/PMC4589117/" TargetMode="External" /><Relationship Id="rId23" Type="http://schemas.openxmlformats.org/officeDocument/2006/relationships/hyperlink" Target="https://www.ncbi.nlm.nih.gov/pmc/articles/PMC4589117/pdf/12982_2015_Article_37.pdf" TargetMode="External" /><Relationship Id="rId24" Type="http://schemas.openxmlformats.org/officeDocument/2006/relationships/hyperlink" Target="https://www.ncbi.nlm.nih.gov/pmc/articles/PMC3796763/" TargetMode="External" /><Relationship Id="rId25" Type="http://schemas.openxmlformats.org/officeDocument/2006/relationships/hyperlink" Target="https://www.ncbi.nlm.nih.gov/pmc/articles/PMC3796763/pdf/emss-54487.pdf" TargetMode="External" /><Relationship Id="rId26" Type="http://schemas.openxmlformats.org/officeDocument/2006/relationships/hyperlink" Target="https://ebn.bmj.com/content/19/2/34" TargetMode="External" /><Relationship Id="rId27" Type="http://schemas.openxmlformats.org/officeDocument/2006/relationships/hyperlink" Target="https://ebn.bmj.com/content/ebnurs/19/2/34.full.pdf" TargetMode="External" /><Relationship Id="rId28" Type="http://schemas.openxmlformats.org/officeDocument/2006/relationships/hyperlink" Target="https://www.ncbi.nlm.nih.gov/pmc/articles/PMC2156045/" TargetMode="External" /><Relationship Id="rId29" Type="http://schemas.openxmlformats.org/officeDocument/2006/relationships/hyperlink" Target="https://www.ncbi.nlm.nih.gov/pmc/articles/PMC2156045/pdf/0980022.pdf" TargetMode="Externa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9.xml" /><Relationship Id="rId3" Type="http://schemas.openxmlformats.org/officeDocument/2006/relationships/image" Target="../media/image18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0.xml" /><Relationship Id="rId3" Type="http://schemas.openxmlformats.org/officeDocument/2006/relationships/image" Target="../media/image19.pn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1.xml" /><Relationship Id="rId3" Type="http://schemas.openxmlformats.org/officeDocument/2006/relationships/image" Target="../media/image20.png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2.xml" /><Relationship Id="rId3" Type="http://schemas.openxmlformats.org/officeDocument/2006/relationships/image" Target="../media/image21.png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3.xml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4.xml" /><Relationship Id="rId3" Type="http://schemas.openxmlformats.org/officeDocument/2006/relationships/image" Target="../media/image22.png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5.xml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6.xml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7.xml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8.xm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9.xml" />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0.xml" />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1.xml" />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2.xml" />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3.xml" />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4.xml" />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5.xml" />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6.xml" />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7.xml" />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8.xml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.xml" />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9.xml" />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0.xml" /><Relationship Id="rId3" Type="http://schemas.openxmlformats.org/officeDocument/2006/relationships/image" Target="../media/image23.png" />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1.xml" /><Relationship Id="rId3" Type="http://schemas.openxmlformats.org/officeDocument/2006/relationships/image" Target="../media/image24.png" />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2.xml" /><Relationship Id="rId3" Type="http://schemas.openxmlformats.org/officeDocument/2006/relationships/image" Target="../media/image25.png" />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3.xml" /><Relationship Id="rId3" Type="http://schemas.openxmlformats.org/officeDocument/2006/relationships/image" Target="../media/image26.png" />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4.xml" /><Relationship Id="rId3" Type="http://schemas.openxmlformats.org/officeDocument/2006/relationships/image" Target="../media/image27.png" />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5.xml" />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6.xml" />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7.xml" />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8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.xml" />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9.xml" />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0.xml" />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1.xml" />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2.xml" />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3.xml" />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4.xml" />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5.xml" />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6.xml" />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7.xml" /><Relationship Id="rId3" Type="http://schemas.openxmlformats.org/officeDocument/2006/relationships/image" Target="../media/image28.png" />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8.xml" /><Relationship Id="rId3" Type="http://schemas.openxmlformats.org/officeDocument/2006/relationships/image" Target="../media/image29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.xml" />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9.xml" />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0.xml" /><Relationship Id="rId3" Type="http://schemas.openxmlformats.org/officeDocument/2006/relationships/image" Target="../media/image30.png" />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1.xml" /><Relationship Id="rId3" Type="http://schemas.openxmlformats.org/officeDocument/2006/relationships/image" Target="../media/image31.png" />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2.xml" />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3.xml" /><Relationship Id="rId3" Type="http://schemas.openxmlformats.org/officeDocument/2006/relationships/image" Target="../media/image32.png" />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4.xml" /><Relationship Id="rId3" Type="http://schemas.openxmlformats.org/officeDocument/2006/relationships/image" Target="../media/image33.png" />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5.xml" />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6.xml" /><Relationship Id="rId3" Type="http://schemas.openxmlformats.org/officeDocument/2006/relationships/image" Target="../media/image34.png" />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7.xml" /><Relationship Id="rId3" Type="http://schemas.openxmlformats.org/officeDocument/2006/relationships/image" Target="../media/image35.png" />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8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.xml" />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9.xml" /><Relationship Id="rId3" Type="http://schemas.openxmlformats.org/officeDocument/2006/relationships/image" Target="../media/image36.png" />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80.xml" /><Relationship Id="rId3" Type="http://schemas.openxmlformats.org/officeDocument/2006/relationships/image" Target="../media/image37.png" />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81.xml" />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82.xml" />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83.xml" />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84.xml" />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85.xml" />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86.xml" />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87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8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Video</a:t>
            </a:r>
            <a:r>
              <a:rPr/>
              <a:t> </a:t>
            </a:r>
            <a:r>
              <a:rPr/>
              <a:t>6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Non-experimental</a:t>
            </a:r>
            <a:r>
              <a:rPr/>
              <a:t> </a:t>
            </a:r>
            <a:r>
              <a:rPr/>
              <a:t>studies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Steve</a:t>
            </a:r>
            <a:r>
              <a:rPr/>
              <a:t> </a:t>
            </a:r>
            <a:r>
              <a:rPr/>
              <a:t>Simon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Getting</a:t>
            </a:r>
            <a:r>
              <a:rPr/>
              <a:t> </a:t>
            </a:r>
            <a:r>
              <a:rPr/>
              <a:t>started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Start with an existing database</a:t>
            </a:r>
          </a:p>
          <a:p>
            <a:pPr lvl="1"/>
            <a:r>
              <a:rPr/>
              <a:t>Get familiar with the data</a:t>
            </a:r>
          </a:p>
          <a:p>
            <a:pPr lvl="2"/>
            <a:r>
              <a:rPr/>
              <a:t>What variables are there?</a:t>
            </a:r>
          </a:p>
          <a:p>
            <a:pPr lvl="2"/>
            <a:r>
              <a:rPr/>
              <a:t>What variables are not there?</a:t>
            </a:r>
          </a:p>
          <a:p>
            <a:pPr lvl="2"/>
            <a:r>
              <a:rPr/>
              <a:t>How are the variables coded?</a:t>
            </a:r>
          </a:p>
          <a:p>
            <a:pPr lvl="2"/>
            <a:r>
              <a:rPr/>
              <a:t>Identify potential pairs for associational studies</a:t>
            </a:r>
          </a:p>
          <a:p>
            <a:pPr lvl="1"/>
            <a:r>
              <a:rPr/>
              <a:t>Make sure you are answering an interesting question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Alternative</a:t>
            </a:r>
            <a:r>
              <a:rPr/>
              <a:t> </a:t>
            </a:r>
            <a:r>
              <a:rPr/>
              <a:t>strategy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Start with a research hypothesis</a:t>
            </a:r>
          </a:p>
          <a:p>
            <a:pPr lvl="2"/>
            <a:r>
              <a:rPr/>
              <a:t>List the inclusion/exclusion criteria</a:t>
            </a:r>
          </a:p>
          <a:p>
            <a:pPr lvl="2"/>
            <a:r>
              <a:rPr/>
              <a:t>List the relevant variables</a:t>
            </a:r>
          </a:p>
          <a:p>
            <a:pPr lvl="1"/>
            <a:r>
              <a:rPr/>
              <a:t>Search databases to see if they are a good fit.</a:t>
            </a:r>
          </a:p>
          <a:p>
            <a:pPr lvl="2"/>
            <a:r>
              <a:rPr/>
              <a:t>Do they have the right patients?</a:t>
            </a:r>
          </a:p>
          <a:p>
            <a:pPr lvl="2"/>
            <a:r>
              <a:rPr/>
              <a:t>Where is your control group?</a:t>
            </a:r>
          </a:p>
          <a:p>
            <a:pPr lvl="2"/>
            <a:r>
              <a:rPr/>
              <a:t>Do they have the right variables?</a:t>
            </a:r>
          </a:p>
          <a:p>
            <a:pPr lvl="3"/>
            <a:r>
              <a:rPr/>
              <a:t>Find out if there are special qualifications for working with the database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Get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literature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How has database been used previously?</a:t>
            </a:r>
          </a:p>
          <a:p>
            <a:pPr lvl="1"/>
            <a:r>
              <a:rPr/>
              <a:t>What has already been answered?</a:t>
            </a:r>
          </a:p>
          <a:p>
            <a:pPr lvl="1"/>
            <a:r>
              <a:rPr/>
              <a:t>What was their analysis plan?</a:t>
            </a:r>
          </a:p>
          <a:p>
            <a:pPr lvl="1"/>
            <a:r>
              <a:rPr/>
              <a:t>Understand the limitations.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“</a:t>
            </a:r>
            <a:r>
              <a:rPr/>
              <a:t>The</a:t>
            </a:r>
            <a:r>
              <a:rPr/>
              <a:t> </a:t>
            </a:r>
            <a:r>
              <a:rPr/>
              <a:t>Nation’s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Protection</a:t>
            </a:r>
            <a:r>
              <a:rPr/>
              <a:t> </a:t>
            </a:r>
            <a:r>
              <a:rPr/>
              <a:t>Agency</a:t>
            </a:r>
            <a:r>
              <a:rPr/>
              <a:t>”</a:t>
            </a:r>
          </a:p>
        </p:txBody>
      </p:sp>
      <p:pic>
        <p:nvPicPr>
          <p:cNvPr descr="../images/06/cdc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68400" y="1600200"/>
            <a:ext cx="68199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Nationwide</a:t>
            </a:r>
            <a:r>
              <a:rPr/>
              <a:t> </a:t>
            </a:r>
            <a:r>
              <a:rPr/>
              <a:t>cross</a:t>
            </a:r>
            <a:r>
              <a:rPr/>
              <a:t> </a:t>
            </a:r>
            <a:r>
              <a:rPr/>
              <a:t>sectional</a:t>
            </a:r>
            <a:r>
              <a:rPr/>
              <a:t> </a:t>
            </a:r>
            <a:r>
              <a:rPr/>
              <a:t>surveys</a:t>
            </a:r>
          </a:p>
        </p:txBody>
      </p:sp>
      <p:pic>
        <p:nvPicPr>
          <p:cNvPr descr="../images/06/frieden07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55700" y="1600200"/>
            <a:ext cx="6832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National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Interview</a:t>
            </a:r>
            <a:r>
              <a:rPr/>
              <a:t> </a:t>
            </a:r>
            <a:r>
              <a:rPr/>
              <a:t>Survey</a:t>
            </a:r>
          </a:p>
        </p:txBody>
      </p:sp>
      <p:pic>
        <p:nvPicPr>
          <p:cNvPr descr="../images/06/nhi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68400" y="1600200"/>
            <a:ext cx="68199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National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Nutrition</a:t>
            </a:r>
            <a:r>
              <a:rPr/>
              <a:t> </a:t>
            </a:r>
            <a:r>
              <a:rPr/>
              <a:t>Examination</a:t>
            </a:r>
            <a:r>
              <a:rPr/>
              <a:t> </a:t>
            </a:r>
            <a:r>
              <a:rPr/>
              <a:t>Survey</a:t>
            </a:r>
          </a:p>
        </p:txBody>
      </p:sp>
      <p:pic>
        <p:nvPicPr>
          <p:cNvPr descr="../images/06/nhane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68400" y="1600200"/>
            <a:ext cx="68199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Behavioral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Factor</a:t>
            </a:r>
            <a:r>
              <a:rPr/>
              <a:t> </a:t>
            </a:r>
            <a:r>
              <a:rPr/>
              <a:t>Surveillance</a:t>
            </a:r>
            <a:r>
              <a:rPr/>
              <a:t> </a:t>
            </a:r>
            <a:r>
              <a:rPr/>
              <a:t>System</a:t>
            </a:r>
          </a:p>
        </p:txBody>
      </p:sp>
      <p:pic>
        <p:nvPicPr>
          <p:cNvPr descr="../images/06/brfs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68400" y="1600200"/>
            <a:ext cx="68199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National</a:t>
            </a:r>
            <a:r>
              <a:rPr/>
              <a:t> </a:t>
            </a:r>
            <a:r>
              <a:rPr/>
              <a:t>Death</a:t>
            </a:r>
            <a:r>
              <a:rPr/>
              <a:t> </a:t>
            </a:r>
            <a:r>
              <a:rPr/>
              <a:t>Index</a:t>
            </a:r>
          </a:p>
        </p:txBody>
      </p:sp>
      <p:pic>
        <p:nvPicPr>
          <p:cNvPr descr="../images/06/nd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68400" y="1600200"/>
            <a:ext cx="68199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Influenza</a:t>
            </a:r>
            <a:r>
              <a:rPr/>
              <a:t> </a:t>
            </a:r>
            <a:r>
              <a:rPr/>
              <a:t>Hospitalization</a:t>
            </a:r>
            <a:r>
              <a:rPr/>
              <a:t> </a:t>
            </a:r>
            <a:r>
              <a:rPr/>
              <a:t>Surveillance</a:t>
            </a:r>
            <a:r>
              <a:rPr/>
              <a:t> </a:t>
            </a:r>
            <a:r>
              <a:rPr/>
              <a:t>Network</a:t>
            </a:r>
          </a:p>
        </p:txBody>
      </p:sp>
      <p:pic>
        <p:nvPicPr>
          <p:cNvPr descr="../images/06/fluservne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55700" y="1600200"/>
            <a:ext cx="6832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Learning</a:t>
            </a:r>
            <a:r>
              <a:rPr/>
              <a:t> </a:t>
            </a:r>
            <a:r>
              <a:rPr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AutoNum type="arabicPeriod"/>
            </a:pPr>
            <a:r>
              <a:rPr/>
              <a:t>To distinguish different types of quantitative non-experimental approaches</a:t>
            </a:r>
          </a:p>
          <a:p>
            <a:pPr lvl="1">
              <a:buAutoNum type="arabicPeriod"/>
            </a:pPr>
            <a:r>
              <a:rPr/>
              <a:t>To discuss strengths and weaknesses of qualitative research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FluView</a:t>
            </a:r>
          </a:p>
        </p:txBody>
      </p:sp>
      <p:pic>
        <p:nvPicPr>
          <p:cNvPr descr="../images/06/fluview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81100" y="1600200"/>
            <a:ext cx="6781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Foodborne</a:t>
            </a:r>
            <a:r>
              <a:rPr/>
              <a:t> </a:t>
            </a:r>
            <a:r>
              <a:rPr/>
              <a:t>Diseases</a:t>
            </a:r>
            <a:r>
              <a:rPr/>
              <a:t> </a:t>
            </a:r>
            <a:r>
              <a:rPr/>
              <a:t>Active</a:t>
            </a:r>
            <a:r>
              <a:rPr/>
              <a:t> </a:t>
            </a:r>
            <a:r>
              <a:rPr/>
              <a:t>Surveillance</a:t>
            </a:r>
            <a:r>
              <a:rPr/>
              <a:t> </a:t>
            </a:r>
            <a:r>
              <a:rPr/>
              <a:t>Network</a:t>
            </a:r>
          </a:p>
        </p:txBody>
      </p:sp>
      <p:pic>
        <p:nvPicPr>
          <p:cNvPr descr="../images/06/foodne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68400" y="1600200"/>
            <a:ext cx="68199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Active</a:t>
            </a:r>
            <a:r>
              <a:rPr/>
              <a:t> </a:t>
            </a:r>
            <a:r>
              <a:rPr/>
              <a:t>Bacterial</a:t>
            </a:r>
            <a:r>
              <a:rPr/>
              <a:t> </a:t>
            </a:r>
            <a:r>
              <a:rPr/>
              <a:t>Core</a:t>
            </a:r>
            <a:r>
              <a:rPr/>
              <a:t> </a:t>
            </a:r>
            <a:r>
              <a:rPr/>
              <a:t>Surveillance</a:t>
            </a:r>
          </a:p>
        </p:txBody>
      </p:sp>
      <p:pic>
        <p:nvPicPr>
          <p:cNvPr descr="../images/06/abc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68400" y="1600200"/>
            <a:ext cx="68199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United</a:t>
            </a:r>
            <a:r>
              <a:rPr/>
              <a:t> </a:t>
            </a:r>
            <a:r>
              <a:rPr/>
              <a:t>States</a:t>
            </a:r>
            <a:r>
              <a:rPr/>
              <a:t> </a:t>
            </a:r>
            <a:r>
              <a:rPr/>
              <a:t>Bureau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Census</a:t>
            </a:r>
          </a:p>
        </p:txBody>
      </p:sp>
      <p:pic>
        <p:nvPicPr>
          <p:cNvPr descr="../images/06/censu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68400" y="1600200"/>
            <a:ext cx="68199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Article</a:t>
            </a:r>
            <a:r>
              <a:rPr/>
              <a:t> </a:t>
            </a:r>
            <a:r>
              <a:rPr/>
              <a:t>I,</a:t>
            </a:r>
            <a:r>
              <a:rPr/>
              <a:t> </a:t>
            </a:r>
            <a:r>
              <a:rPr/>
              <a:t>Section</a:t>
            </a:r>
            <a:r>
              <a:rPr/>
              <a:t> </a:t>
            </a:r>
            <a:r>
              <a:rPr/>
              <a:t>II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U.S.</a:t>
            </a:r>
            <a:r>
              <a:rPr/>
              <a:t> </a:t>
            </a:r>
            <a:r>
              <a:rPr/>
              <a:t>Constitution</a:t>
            </a:r>
          </a:p>
        </p:txBody>
      </p:sp>
      <p:pic>
        <p:nvPicPr>
          <p:cNvPr descr="../images/06/constitution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705100" y="1600200"/>
            <a:ext cx="3746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Integrated</a:t>
            </a:r>
            <a:r>
              <a:rPr/>
              <a:t> </a:t>
            </a:r>
            <a:r>
              <a:rPr/>
              <a:t>Public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Microdata</a:t>
            </a:r>
            <a:r>
              <a:rPr/>
              <a:t> </a:t>
            </a:r>
            <a:r>
              <a:rPr/>
              <a:t>Series</a:t>
            </a:r>
            <a:r>
              <a:rPr/>
              <a:t> </a:t>
            </a:r>
            <a:r>
              <a:rPr/>
              <a:t>International</a:t>
            </a:r>
            <a:r>
              <a:rPr/>
              <a:t> </a:t>
            </a:r>
            <a:r>
              <a:rPr/>
              <a:t>Partnership</a:t>
            </a:r>
          </a:p>
        </p:txBody>
      </p:sp>
      <p:pic>
        <p:nvPicPr>
          <p:cNvPr descr="../images/06/ipum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81100" y="1600200"/>
            <a:ext cx="6781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American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Survey</a:t>
            </a:r>
          </a:p>
        </p:txBody>
      </p:sp>
      <p:pic>
        <p:nvPicPr>
          <p:cNvPr descr="../images/06/ac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81100" y="1600200"/>
            <a:ext cx="6781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Master</a:t>
            </a:r>
            <a:r>
              <a:rPr/>
              <a:t> </a:t>
            </a:r>
            <a:r>
              <a:rPr/>
              <a:t>Address</a:t>
            </a:r>
            <a:r>
              <a:rPr/>
              <a:t> </a:t>
            </a:r>
            <a:r>
              <a:rPr/>
              <a:t>File</a:t>
            </a:r>
          </a:p>
        </p:txBody>
      </p:sp>
      <p:pic>
        <p:nvPicPr>
          <p:cNvPr descr="../images/06/maf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55700" y="1600200"/>
            <a:ext cx="6832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Census</a:t>
            </a:r>
            <a:r>
              <a:rPr/>
              <a:t> </a:t>
            </a:r>
            <a:r>
              <a:rPr/>
              <a:t>blocks</a:t>
            </a:r>
          </a:p>
        </p:txBody>
      </p:sp>
      <p:pic>
        <p:nvPicPr>
          <p:cNvPr descr="../images/06/census-block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81100" y="1600200"/>
            <a:ext cx="6781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Topologically</a:t>
            </a:r>
            <a:r>
              <a:rPr/>
              <a:t> </a:t>
            </a:r>
            <a:r>
              <a:rPr/>
              <a:t>Integrated</a:t>
            </a:r>
            <a:r>
              <a:rPr/>
              <a:t> </a:t>
            </a:r>
            <a:r>
              <a:rPr/>
              <a:t>Geographic</a:t>
            </a:r>
            <a:r>
              <a:rPr/>
              <a:t> </a:t>
            </a:r>
            <a:r>
              <a:rPr/>
              <a:t>Encoding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Referencing</a:t>
            </a:r>
            <a:r>
              <a:rPr/>
              <a:t> </a:t>
            </a:r>
            <a:r>
              <a:rPr/>
              <a:t>System</a:t>
            </a:r>
          </a:p>
        </p:txBody>
      </p:sp>
      <p:pic>
        <p:nvPicPr>
          <p:cNvPr descr="../images/06/tiger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81100" y="1600200"/>
            <a:ext cx="6781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Required</a:t>
            </a:r>
            <a:r>
              <a:rPr/>
              <a:t> </a:t>
            </a:r>
            <a:r>
              <a:rPr/>
              <a:t>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AutoNum type="arabicPeriod"/>
            </a:pPr>
            <a:r>
              <a:rPr/>
              <a:t>Chapters 7</a:t>
            </a:r>
          </a:p>
          <a:p>
            <a:pPr lvl="0" marL="0" indent="0">
              <a:buNone/>
            </a:pPr>
            <a:r>
              <a:rPr/>
              <a:t>Optional reading</a:t>
            </a:r>
          </a:p>
          <a:p>
            <a:pPr lvl="1">
              <a:buAutoNum type="arabicPeriod"/>
            </a:pPr>
            <a:r>
              <a:rPr/>
              <a:t>Simon SD. Census Bureau (U.S.). to appear in The Encyclopedia of Big Data. Schintler LA, McNeely CL (eds.). Available on the Canvas website (please do not share beyond this class).</a:t>
            </a:r>
          </a:p>
          <a:p>
            <a:pPr lvl="1">
              <a:buAutoNum type="arabicPeriod"/>
            </a:pPr>
            <a:r>
              <a:rPr/>
              <a:t>Simon SD. Census Bureau (U.S.). to appear in The Encyclopedia of Big Data. Schintler LA, McNeely CL (eds.). Available on the Canvas website (please do not share beyond this class).</a:t>
            </a:r>
          </a:p>
          <a:p>
            <a:pPr lvl="1">
              <a:buAutoNum type="arabicPeriod"/>
            </a:pPr>
            <a:r>
              <a:rPr/>
              <a:t>Gail MH. Statistics in Action. Journal of the American Statistical Association 1996: 91(433); 1-13. Available on the Canvas website.</a:t>
            </a:r>
          </a:p>
          <a:p>
            <a:pPr lvl="1">
              <a:buAutoNum type="arabicPeriod"/>
            </a:pPr>
            <a:r>
              <a:rPr/>
              <a:t>Hill AB. The Environment and Disease: Association or Causation? Proceedings of the Royal Society of Medicine 1964 (May); 58(5): 295-300. Available in </a:t>
            </a:r>
            <a:r>
              <a:rPr>
                <a:hlinkClick r:id="rId3"/>
              </a:rPr>
              <a:t>PDF format</a:t>
            </a:r>
            <a:r>
              <a:rPr/>
              <a:t>.</a:t>
            </a:r>
          </a:p>
          <a:p>
            <a:pPr lvl="1">
              <a:buAutoNum type="arabicPeriod"/>
            </a:pPr>
            <a:r>
              <a:rPr/>
              <a:t>Michaels D, Monforton C. Manufacturing Uncertainty: Contested Science and the Protection of the Publicâ€™s Health and Environment. American Journal of Public Health 2005 (July 1); 95(S1): S39-S48. DOI: 10.2105/AJPH.2004.043059. PMID: 16030337. Available in </a:t>
            </a:r>
            <a:r>
              <a:rPr>
                <a:hlinkClick r:id="rId4"/>
              </a:rPr>
              <a:t>html format</a:t>
            </a:r>
            <a:r>
              <a:rPr/>
              <a:t> or </a:t>
            </a:r>
            <a:r>
              <a:rPr>
                <a:hlinkClick r:id="rId5"/>
              </a:rPr>
              <a:t>PDF format</a:t>
            </a:r>
            <a:r>
              <a:rPr/>
              <a:t>.</a:t>
            </a:r>
          </a:p>
          <a:p>
            <a:pPr lvl="1">
              <a:buAutoNum type="arabicPeriod"/>
            </a:pPr>
            <a:r>
              <a:rPr/>
              <a:t>Monto AS. The Disappearance of Reye’s Syndrome - A Public Health Triumph. New England Journal of Medicine 1999; 340:1423-1424. DOI: 10.1056/NEJM199905063401809. Available in </a:t>
            </a:r>
            <a:r>
              <a:rPr>
                <a:hlinkClick r:id="rId6"/>
              </a:rPr>
              <a:t>html format</a:t>
            </a:r>
            <a:r>
              <a:rPr/>
              <a:t> or </a:t>
            </a:r>
            <a:r>
              <a:rPr>
                <a:hlinkClick r:id="rId7"/>
              </a:rPr>
              <a:t>PDF format</a:t>
            </a:r>
            <a:r>
              <a:rPr/>
              <a:t>.</a:t>
            </a:r>
          </a:p>
          <a:p>
            <a:pPr lvl="1">
              <a:buAutoNum type="arabicPeriod"/>
            </a:pPr>
            <a:r>
              <a:rPr/>
              <a:t>Prasad V, Jorgenson J, Ioannidis JPA, Cifu A. Observational studies often make clinical practice recommendations: an empirical evaluation of authorsâ€™ attitudes. Journal of Clinical Epidemiology 2013 (April); 66(4): 361-366. DOI: 10.1016/j.jclinepi.2012.11.005. Available in </a:t>
            </a:r>
            <a:r>
              <a:rPr>
                <a:hlinkClick r:id="rId8"/>
              </a:rPr>
              <a:t>PDF format</a:t>
            </a:r>
            <a:r>
              <a:rPr/>
              <a:t>.</a:t>
            </a:r>
          </a:p>
          <a:p>
            <a:pPr lvl="1">
              <a:buAutoNum type="arabicPeriod"/>
            </a:pPr>
            <a:r>
              <a:rPr/>
              <a:t>Schwartz DH. Not all scientific studies are created equal. YouTube 2014 (April 24). Available in </a:t>
            </a:r>
            <a:r>
              <a:rPr>
                <a:hlinkClick r:id="rId9"/>
              </a:rPr>
              <a:t>streaming video format</a:t>
            </a:r>
            <a:r>
              <a:rPr/>
              <a:t>.</a:t>
            </a:r>
          </a:p>
          <a:p>
            <a:pPr lvl="1">
              <a:buAutoNum type="arabicPeriod"/>
            </a:pPr>
            <a:r>
              <a:rPr/>
              <a:t>Kaplan B, Giesbrecht G, Shannon S, McLeod K. Evaluating treatments in health care: The instability of a one-legged stool. BMC Medical Research Methodology. 2011; 11(1): 65. Available in </a:t>
            </a:r>
            <a:r>
              <a:rPr>
                <a:hlinkClick r:id="rId10"/>
              </a:rPr>
              <a:t>html format</a:t>
            </a:r>
            <a:r>
              <a:rPr/>
              <a:t> or </a:t>
            </a:r>
            <a:r>
              <a:rPr>
                <a:hlinkClick r:id="rId11"/>
              </a:rPr>
              <a:t>PDF format</a:t>
            </a:r>
            <a:r>
              <a:rPr/>
              <a:t>.</a:t>
            </a:r>
          </a:p>
          <a:p>
            <a:pPr lvl="1">
              <a:buAutoNum type="arabicPeriod"/>
            </a:pPr>
            <a:r>
              <a:rPr/>
              <a:t>Glasziou P, Chalmers I, Rawlins M, McCulloch P. When are randomised trials unnecessary? Picking signal from noise. BMJ 2007; 334(7589): 349-351. DOI: 10.1136/bmj.39070.527986.68. Available in </a:t>
            </a:r>
            <a:r>
              <a:rPr>
                <a:hlinkClick r:id="rId12"/>
              </a:rPr>
              <a:t>html format</a:t>
            </a:r>
            <a:r>
              <a:rPr/>
              <a:t> or </a:t>
            </a:r>
            <a:r>
              <a:rPr>
                <a:hlinkClick r:id="rId13"/>
              </a:rPr>
              <a:t>PDF format</a:t>
            </a:r>
            <a:r>
              <a:rPr/>
              <a:t>.</a:t>
            </a:r>
          </a:p>
          <a:p>
            <a:pPr lvl="1">
              <a:buAutoNum type="arabicPeriod"/>
            </a:pPr>
            <a:r>
              <a:rPr/>
              <a:t>Black N. Why we need observational studies to evaluate the effectiveness of health care. BMJ 1996; 312(7040): 1215 -1218. Available in </a:t>
            </a:r>
            <a:r>
              <a:rPr>
                <a:hlinkClick r:id="rId14"/>
              </a:rPr>
              <a:t>PDF format</a:t>
            </a:r>
            <a:r>
              <a:rPr/>
              <a:t>.</a:t>
            </a:r>
          </a:p>
          <a:p>
            <a:pPr lvl="1">
              <a:buAutoNum type="arabicPeriod"/>
            </a:pPr>
            <a:r>
              <a:rPr/>
              <a:t>Simon S. StATS: How two bad control groups can add up to one good comparison. P.Mean website 2007 (June 28). Available in </a:t>
            </a:r>
            <a:r>
              <a:rPr>
                <a:hlinkClick r:id="rId15"/>
              </a:rPr>
              <a:t>html format</a:t>
            </a:r>
            <a:r>
              <a:rPr/>
              <a:t>.</a:t>
            </a:r>
          </a:p>
          <a:p>
            <a:pPr lvl="1">
              <a:buAutoNum type="arabicPeriod"/>
            </a:pPr>
            <a:r>
              <a:rPr/>
              <a:t>Fillmore KM, Stockwell T, Chikritzhs T, Bostrom A, Kerr W. Moderate Alcohol Use and Reduced Mortality Risk: Systematic Error in Prospective Studies and New Hypotheses. Annals of Epidemiology 2007; 17(5): S16-S23, ISSN 1047-2797. Available in </a:t>
            </a:r>
            <a:r>
              <a:rPr>
                <a:hlinkClick r:id="rId16"/>
              </a:rPr>
              <a:t>html format</a:t>
            </a:r>
            <a:r>
              <a:rPr/>
              <a:t> or </a:t>
            </a:r>
            <a:r>
              <a:rPr>
                <a:hlinkClick r:id="rId17"/>
              </a:rPr>
              <a:t>PDF format</a:t>
            </a:r>
            <a:r>
              <a:rPr/>
              <a:t>.</a:t>
            </a:r>
          </a:p>
          <a:p>
            <a:pPr lvl="1">
              <a:buAutoNum type="arabicPeriod"/>
            </a:pPr>
            <a:r>
              <a:rPr/>
              <a:t>Johns Hopkins University. Jerome Cornfield. Available in </a:t>
            </a:r>
            <a:r>
              <a:rPr>
                <a:hlinkClick r:id="rId18"/>
              </a:rPr>
              <a:t>html format</a:t>
            </a:r>
            <a:r>
              <a:rPr/>
              <a:t>.</a:t>
            </a:r>
          </a:p>
          <a:p>
            <a:pPr lvl="1">
              <a:buAutoNum type="arabicPeriod"/>
            </a:pPr>
            <a:r>
              <a:rPr/>
              <a:t>Breslow NE. Statistics in Epidemiology: The Case-Control Study. Journal of the American Statistical Association 1996; 91(433): 14-28. Available on the Canvas website.</a:t>
            </a:r>
          </a:p>
          <a:p>
            <a:pPr lvl="1">
              <a:buAutoNum type="arabicPeriod"/>
            </a:pPr>
            <a:r>
              <a:rPr/>
              <a:t>Cheng HG, Phillips MR. Secondary analysis of existing data: opportunities and implementation. Shanghai Arch Psychiatry. 2014;26(6):371-5. Available in </a:t>
            </a:r>
            <a:r>
              <a:rPr>
                <a:hlinkClick r:id="rId19"/>
              </a:rPr>
              <a:t>html format</a:t>
            </a:r>
            <a:r>
              <a:rPr/>
              <a:t> or </a:t>
            </a:r>
            <a:r>
              <a:rPr>
                <a:hlinkClick r:id="rId20"/>
              </a:rPr>
              <a:t>PDF format</a:t>
            </a:r>
            <a:r>
              <a:rPr/>
              <a:t>.</a:t>
            </a:r>
          </a:p>
          <a:p>
            <a:pPr lvl="1">
              <a:buAutoNum type="arabicPeriod"/>
            </a:pPr>
            <a:r>
              <a:rPr/>
              <a:t>Fedak KM, Bernal A, Capshaw ZA, Gross S. Applying the Bradford Hill criteria in the 21st century: how data integration has changed causal inference in molecular epidemiology. Emerg Themes Epidemiol. 2015;12:14. Published 2015 Sep 30. </a:t>
            </a:r>
            <a:r>
              <a:rPr>
                <a:hlinkClick r:id="rId21"/>
              </a:rPr>
              <a:t>doi:10.1186/s12982-015-0037-4</a:t>
            </a:r>
            <a:r>
              <a:rPr/>
              <a:t>. Available in </a:t>
            </a:r>
            <a:r>
              <a:rPr>
                <a:hlinkClick r:id="rId22"/>
              </a:rPr>
              <a:t>html format</a:t>
            </a:r>
            <a:r>
              <a:rPr/>
              <a:t> or </a:t>
            </a:r>
            <a:r>
              <a:rPr>
                <a:hlinkClick r:id="rId23"/>
              </a:rPr>
              <a:t>PDF format</a:t>
            </a:r>
            <a:r>
              <a:rPr/>
              <a:t>.</a:t>
            </a:r>
          </a:p>
          <a:p>
            <a:pPr lvl="1">
              <a:buAutoNum type="arabicPeriod"/>
            </a:pPr>
            <a:r>
              <a:rPr/>
              <a:t>Craig P, Cooper C, Gunnell D, et al. Using natural experiments to evaluate population health interventions: new Medical Research Council guidance. J Epidemiol Community Health. 2012;66(12):1182-6. Available in </a:t>
            </a:r>
            <a:r>
              <a:rPr>
                <a:hlinkClick r:id="rId24"/>
              </a:rPr>
              <a:t>html format</a:t>
            </a:r>
            <a:r>
              <a:rPr/>
              <a:t> or </a:t>
            </a:r>
            <a:r>
              <a:rPr>
                <a:hlinkClick r:id="rId25"/>
              </a:rPr>
              <a:t>PDF format</a:t>
            </a:r>
            <a:r>
              <a:rPr/>
              <a:t>.</a:t>
            </a:r>
          </a:p>
          <a:p>
            <a:pPr lvl="1">
              <a:buAutoNum type="arabicPeriod"/>
            </a:pPr>
            <a:r>
              <a:rPr/>
              <a:t>Pietkiewicz, Igor, and Jonathan A. Smith. “A practical guide to using interpretative phenomenological analysis in qualitative research psychology.” Psychological Journal 20.1 (2014): 7-14. Available on the Canvas website.</a:t>
            </a:r>
          </a:p>
          <a:p>
            <a:pPr lvl="1">
              <a:buAutoNum type="arabicPeriod"/>
            </a:pPr>
            <a:r>
              <a:rPr/>
              <a:t>Noble H, Mitchell G. What is grounded theory? Evidence-Based Nursing 2016;19:34-35. Available in </a:t>
            </a:r>
            <a:r>
              <a:rPr>
                <a:hlinkClick r:id="rId26"/>
              </a:rPr>
              <a:t>html format</a:t>
            </a:r>
            <a:r>
              <a:rPr/>
              <a:t> or </a:t>
            </a:r>
            <a:r>
              <a:rPr>
                <a:hlinkClick r:id="rId27"/>
              </a:rPr>
              <a:t>PDF format</a:t>
            </a:r>
            <a:r>
              <a:rPr/>
              <a:t>.</a:t>
            </a:r>
          </a:p>
          <a:p>
            <a:pPr lvl="1">
              <a:buAutoNum type="arabicPeriod"/>
            </a:pPr>
            <a:r>
              <a:rPr/>
              <a:t>Genzuk M. A Synthesis of Ethnographic Research. Occasional Paper Series. Center for Multilingual, Multicultural Research. Available on the Canvas website.</a:t>
            </a:r>
          </a:p>
          <a:p>
            <a:pPr lvl="1">
              <a:buAutoNum type="arabicPeriod"/>
            </a:pPr>
            <a:r>
              <a:rPr/>
              <a:t>Cochran PA, Marshall CA, Garcia-Downing C, et al. Indigenous ways of knowing: implications for participatory research and community. Am J Public Health. 2008;98(1):22-7. Available in </a:t>
            </a:r>
            <a:r>
              <a:rPr>
                <a:hlinkClick r:id="rId28"/>
              </a:rPr>
              <a:t>html format</a:t>
            </a:r>
            <a:r>
              <a:rPr/>
              <a:t> or </a:t>
            </a:r>
            <a:r>
              <a:rPr>
                <a:hlinkClick r:id="rId29"/>
              </a:rPr>
              <a:t>PDF format</a:t>
            </a:r>
            <a:r>
              <a:rPr/>
              <a:t>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American</a:t>
            </a:r>
            <a:r>
              <a:rPr/>
              <a:t> </a:t>
            </a:r>
            <a:r>
              <a:rPr/>
              <a:t>Housing</a:t>
            </a:r>
            <a:r>
              <a:rPr/>
              <a:t> </a:t>
            </a:r>
            <a:r>
              <a:rPr/>
              <a:t>Survey</a:t>
            </a:r>
          </a:p>
        </p:txBody>
      </p:sp>
      <p:pic>
        <p:nvPicPr>
          <p:cNvPr descr="../images/06/ah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81100" y="1600200"/>
            <a:ext cx="6781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Current</a:t>
            </a:r>
            <a:r>
              <a:rPr/>
              <a:t> </a:t>
            </a:r>
            <a:r>
              <a:rPr/>
              <a:t>Population</a:t>
            </a:r>
            <a:r>
              <a:rPr/>
              <a:t> </a:t>
            </a:r>
            <a:r>
              <a:rPr/>
              <a:t>Survey</a:t>
            </a:r>
          </a:p>
        </p:txBody>
      </p:sp>
      <p:pic>
        <p:nvPicPr>
          <p:cNvPr descr="../images/06/cp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81100" y="1600200"/>
            <a:ext cx="6781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Consumer</a:t>
            </a:r>
            <a:r>
              <a:rPr/>
              <a:t> </a:t>
            </a:r>
            <a:r>
              <a:rPr/>
              <a:t>Expenditure</a:t>
            </a:r>
            <a:r>
              <a:rPr/>
              <a:t> </a:t>
            </a:r>
            <a:r>
              <a:rPr/>
              <a:t>Survey</a:t>
            </a:r>
          </a:p>
        </p:txBody>
      </p:sp>
      <p:pic>
        <p:nvPicPr>
          <p:cNvPr descr="../images/06/ce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81100" y="1600200"/>
            <a:ext cx="6781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National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Victimization</a:t>
            </a:r>
            <a:r>
              <a:rPr/>
              <a:t> </a:t>
            </a:r>
            <a:r>
              <a:rPr/>
              <a:t>Survey</a:t>
            </a:r>
          </a:p>
        </p:txBody>
      </p:sp>
      <p:pic>
        <p:nvPicPr>
          <p:cNvPr descr="../images/06/ncv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81100" y="1600200"/>
            <a:ext cx="6781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CDC</a:t>
            </a:r>
          </a:p>
          <a:p>
            <a:pPr lvl="1"/>
            <a:r>
              <a:rPr/>
              <a:t>NHIS, NHANES, BRFSS, NDI, FluSurv-NET, FluView, FoodNet</a:t>
            </a:r>
          </a:p>
          <a:p>
            <a:pPr lvl="0" marL="0" indent="0">
              <a:buNone/>
            </a:pPr>
            <a:r>
              <a:rPr/>
              <a:t>Census</a:t>
            </a:r>
          </a:p>
          <a:p>
            <a:pPr lvl="1"/>
            <a:r>
              <a:rPr/>
              <a:t>ACS, MAF, Census blocks, TIGER files, AHS, CPS, CES, NCVS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Research</a:t>
            </a:r>
            <a:r>
              <a:rPr/>
              <a:t> </a:t>
            </a:r>
            <a:r>
              <a:rPr/>
              <a:t>Approaches</a:t>
            </a:r>
          </a:p>
        </p:txBody>
      </p:sp>
      <p:pic>
        <p:nvPicPr>
          <p:cNvPr descr="../images/image-06-0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930400" y="1600200"/>
            <a:ext cx="5270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Why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randomize</a:t>
            </a:r>
            <a:r>
              <a:rPr/>
              <a:t> </a:t>
            </a:r>
            <a:r>
              <a:rPr/>
              <a:t>everything?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Can’t randomize because…</a:t>
            </a:r>
          </a:p>
          <a:p>
            <a:pPr lvl="2"/>
            <a:r>
              <a:rPr/>
              <a:t>Impossible</a:t>
            </a:r>
          </a:p>
          <a:p>
            <a:pPr lvl="2"/>
            <a:r>
              <a:rPr/>
              <a:t>Impractical</a:t>
            </a:r>
          </a:p>
          <a:p>
            <a:pPr lvl="2"/>
            <a:r>
              <a:rPr/>
              <a:t>Unethical</a:t>
            </a:r>
          </a:p>
          <a:p>
            <a:pPr lvl="2"/>
            <a:r>
              <a:rPr/>
              <a:t>Strong patient preference</a:t>
            </a:r>
          </a:p>
          <a:p>
            <a:pPr lvl="2"/>
            <a:r>
              <a:rPr/>
              <a:t>Retrospective studies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Departures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Gliner</a:t>
            </a:r>
            <a:r>
              <a:rPr/>
              <a:t> </a:t>
            </a:r>
            <a:r>
              <a:rPr/>
              <a:t>et</a:t>
            </a:r>
            <a:r>
              <a:rPr/>
              <a:t> </a:t>
            </a:r>
            <a:r>
              <a:rPr/>
              <a:t>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“Observational” instead of “non-experimental”</a:t>
            </a:r>
          </a:p>
          <a:p>
            <a:pPr lvl="1"/>
            <a:r>
              <a:rPr/>
              <a:t>Categorize by sample selection</a:t>
            </a:r>
          </a:p>
          <a:p>
            <a:pPr lvl="2"/>
            <a:r>
              <a:rPr/>
              <a:t>Cohort</a:t>
            </a:r>
          </a:p>
          <a:p>
            <a:pPr lvl="2"/>
            <a:r>
              <a:rPr/>
              <a:t>Cross-sectional</a:t>
            </a:r>
          </a:p>
          <a:p>
            <a:pPr lvl="2"/>
            <a:r>
              <a:rPr/>
              <a:t>Case-control</a:t>
            </a:r>
          </a:p>
          <a:p>
            <a:pPr lvl="2"/>
            <a:r>
              <a:rPr/>
              <a:t>Historical control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Cohort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(1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Cohort defined by exposure</a:t>
            </a:r>
          </a:p>
          <a:p>
            <a:pPr lvl="1"/>
            <a:r>
              <a:rPr/>
              <a:t>Compared to unexposed controls</a:t>
            </a:r>
          </a:p>
          <a:p>
            <a:pPr lvl="1"/>
            <a:r>
              <a:rPr/>
              <a:t>Prospective or retrospective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Cohort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(2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Disadvantages</a:t>
            </a:r>
          </a:p>
          <a:p>
            <a:pPr lvl="2"/>
            <a:r>
              <a:rPr/>
              <a:t>Difficult for rare diseases, long latency</a:t>
            </a:r>
          </a:p>
          <a:p>
            <a:pPr lvl="2"/>
            <a:r>
              <a:rPr/>
              <a:t>Selection bias, confounding</a:t>
            </a:r>
          </a:p>
          <a:p>
            <a:pPr lvl="1"/>
            <a:r>
              <a:rPr/>
              <a:t>Advantages</a:t>
            </a:r>
          </a:p>
          <a:p>
            <a:pPr lvl="2"/>
            <a:r>
              <a:rPr/>
              <a:t>Can examine multiple outcomes</a:t>
            </a:r>
          </a:p>
          <a:p>
            <a:pPr lvl="2"/>
            <a:r>
              <a:rPr/>
              <a:t>Easy to explain</a:t>
            </a:r>
          </a:p>
          <a:p>
            <a:pPr lvl="2"/>
            <a:r>
              <a:rPr/>
              <a:t>Well defined comparison group</a:t>
            </a:r>
          </a:p>
          <a:p>
            <a:pPr lvl="2"/>
            <a:r>
              <a:rPr/>
              <a:t>Adaptable to longitudinal analysis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analysis?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Primary: data that you both collect and analyze.</a:t>
            </a:r>
          </a:p>
          <a:p>
            <a:pPr lvl="1"/>
            <a:r>
              <a:rPr/>
              <a:t>Secondary: you analyze someone else’s data</a:t>
            </a:r>
          </a:p>
          <a:p>
            <a:pPr lvl="2"/>
            <a:r>
              <a:rPr/>
              <a:t>“Secondary analysis of existing data” (Cheng 2014)</a:t>
            </a:r>
          </a:p>
          <a:p>
            <a:pPr lvl="1"/>
            <a:r>
              <a:rPr/>
              <a:t>Private versus government sources</a:t>
            </a:r>
          </a:p>
          <a:p>
            <a:pPr lvl="1"/>
            <a:r>
              <a:rPr/>
              <a:t>Ancillary studies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Cohort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(3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Advantages</a:t>
            </a:r>
          </a:p>
          <a:p>
            <a:pPr lvl="2"/>
            <a:r>
              <a:rPr/>
              <a:t>Can examine multiple outcomes</a:t>
            </a:r>
          </a:p>
          <a:p>
            <a:pPr lvl="2"/>
            <a:r>
              <a:rPr/>
              <a:t>Easy to explain</a:t>
            </a:r>
          </a:p>
          <a:p>
            <a:pPr lvl="2"/>
            <a:r>
              <a:rPr/>
              <a:t>Well defined comparison group</a:t>
            </a:r>
          </a:p>
          <a:p>
            <a:pPr lvl="2"/>
            <a:r>
              <a:rPr/>
              <a:t>Adaptable to longitudinal analysis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Case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(1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Cases defined by outcome</a:t>
            </a:r>
          </a:p>
          <a:p>
            <a:pPr lvl="1"/>
            <a:r>
              <a:rPr/>
              <a:t>Comparison to controls without the outcome</a:t>
            </a:r>
          </a:p>
          <a:p>
            <a:pPr lvl="1"/>
            <a:r>
              <a:rPr/>
              <a:t>Always retrospective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Case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(2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Disadvantages</a:t>
            </a:r>
          </a:p>
          <a:p>
            <a:pPr lvl="2"/>
            <a:r>
              <a:rPr/>
              <a:t>Counter-intuitive appearance</a:t>
            </a:r>
          </a:p>
          <a:p>
            <a:pPr lvl="2"/>
            <a:r>
              <a:rPr/>
              <a:t>Difficulty in identifying good controls</a:t>
            </a:r>
          </a:p>
          <a:p>
            <a:pPr lvl="2"/>
            <a:r>
              <a:rPr/>
              <a:t>Confounding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Case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(3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Advantages</a:t>
            </a:r>
          </a:p>
          <a:p>
            <a:pPr lvl="2"/>
            <a:r>
              <a:rPr/>
              <a:t>Can examine multiple risk factors</a:t>
            </a:r>
          </a:p>
          <a:p>
            <a:pPr lvl="2"/>
            <a:r>
              <a:rPr/>
              <a:t>Efficient for rare diseases</a:t>
            </a:r>
          </a:p>
          <a:p>
            <a:pPr lvl="2"/>
            <a:r>
              <a:rPr/>
              <a:t>Great starting point for mysterious outcomes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Case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(4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Selecting controls</a:t>
            </a:r>
          </a:p>
          <a:p>
            <a:pPr lvl="2"/>
            <a:r>
              <a:rPr/>
              <a:t>Hospital/clinic based</a:t>
            </a:r>
          </a:p>
          <a:p>
            <a:pPr lvl="2"/>
            <a:r>
              <a:rPr/>
              <a:t>Community</a:t>
            </a:r>
          </a:p>
          <a:p>
            <a:pPr lvl="2"/>
            <a:r>
              <a:rPr/>
              <a:t>Relative/friends</a:t>
            </a:r>
          </a:p>
          <a:p>
            <a:pPr lvl="2"/>
            <a:r>
              <a:rPr/>
              <a:t>Within the same cohort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Cross-sectional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(1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Single group</a:t>
            </a:r>
          </a:p>
          <a:p>
            <a:pPr lvl="2"/>
            <a:r>
              <a:rPr/>
              <a:t>No selection by exposure</a:t>
            </a:r>
          </a:p>
          <a:p>
            <a:pPr lvl="2"/>
            <a:r>
              <a:rPr/>
              <a:t>No selection by outcome</a:t>
            </a:r>
          </a:p>
          <a:p>
            <a:pPr lvl="1"/>
            <a:r>
              <a:rPr/>
              <a:t>Can be prospective or retrospective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Cross-sectional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(2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Disadvantages</a:t>
            </a:r>
          </a:p>
          <a:p>
            <a:pPr lvl="2"/>
            <a:r>
              <a:rPr/>
              <a:t>Confusion about temporal ordering</a:t>
            </a:r>
          </a:p>
          <a:p>
            <a:pPr lvl="2"/>
            <a:r>
              <a:rPr/>
              <a:t>Selection bias, confounding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Cross-sectional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(3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Advantages</a:t>
            </a:r>
          </a:p>
          <a:p>
            <a:pPr lvl="2"/>
            <a:r>
              <a:rPr/>
              <a:t>Examine multiple risk factors, multiple outcomes</a:t>
            </a:r>
          </a:p>
          <a:p>
            <a:pPr lvl="2"/>
            <a:r>
              <a:rPr/>
              <a:t>Realistic setting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Historical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(1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Controls separated by time</a:t>
            </a:r>
          </a:p>
          <a:p>
            <a:pPr lvl="2"/>
            <a:r>
              <a:rPr/>
              <a:t>Similar to the single group, pre-post measurement</a:t>
            </a:r>
          </a:p>
          <a:p>
            <a:pPr lvl="1"/>
            <a:r>
              <a:rPr/>
              <a:t>Sometimes separated by space</a:t>
            </a:r>
          </a:p>
          <a:p>
            <a:pPr lvl="2"/>
            <a:r>
              <a:rPr/>
              <a:t>Similar to the two group, post measurement only</a:t>
            </a:r>
          </a:p>
          <a:p>
            <a:pPr lvl="1"/>
            <a:r>
              <a:rPr/>
              <a:t>Often separated by both space and time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Historical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(2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Disadvantages</a:t>
            </a:r>
          </a:p>
          <a:p>
            <a:pPr lvl="2"/>
            <a:r>
              <a:rPr/>
              <a:t>Confounding</a:t>
            </a:r>
          </a:p>
          <a:p>
            <a:pPr lvl="1"/>
            <a:r>
              <a:rPr/>
              <a:t>Advantages</a:t>
            </a:r>
          </a:p>
          <a:p>
            <a:pPr lvl="2"/>
            <a:r>
              <a:rPr/>
              <a:t>Cheap and easy</a:t>
            </a:r>
          </a:p>
          <a:p>
            <a:pPr lvl="1"/>
            <a:r>
              <a:rPr/>
              <a:t>Settings with 100% morbidity or mortality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analyze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already</a:t>
            </a:r>
            <a:r>
              <a:rPr/>
              <a:t> </a:t>
            </a:r>
            <a:r>
              <a:rPr/>
              <a:t>analyzed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set?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Secondary data analysis is like eating left-over food.</a:t>
            </a:r>
          </a:p>
          <a:p>
            <a:pPr lvl="1"/>
            <a:r>
              <a:rPr/>
              <a:t>“Think different”</a:t>
            </a:r>
          </a:p>
          <a:p>
            <a:pPr lvl="2"/>
            <a:r>
              <a:rPr/>
              <a:t>Variables that are analyzed</a:t>
            </a:r>
          </a:p>
          <a:p>
            <a:pPr lvl="2"/>
            <a:r>
              <a:rPr/>
              <a:t>Relationships that are explored</a:t>
            </a:r>
          </a:p>
          <a:p>
            <a:pPr lvl="2"/>
            <a:r>
              <a:rPr/>
              <a:t>Different subsets of cases</a:t>
            </a:r>
          </a:p>
          <a:p>
            <a:pPr lvl="2"/>
            <a:r>
              <a:rPr/>
              <a:t>Different analysis techniques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Confusion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(1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Retrospective cohort vs case-control design</a:t>
            </a:r>
          </a:p>
          <a:p>
            <a:pPr lvl="1"/>
            <a:r>
              <a:rPr/>
              <a:t>Prospectitve cohort vs cross-sectional design</a:t>
            </a:r>
          </a:p>
          <a:p>
            <a:pPr lvl="1"/>
            <a:r>
              <a:rPr/>
              <a:t>Historical control and the quasi-experimental design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Confusion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(2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6)</a:t>
            </a:r>
          </a:p>
        </p:txBody>
      </p:sp>
      <p:pic>
        <p:nvPicPr>
          <p:cNvPr descr="../images/06/raffa0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489200" y="1600200"/>
            <a:ext cx="4165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Abstract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paper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Confusion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(3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6)</a:t>
            </a:r>
          </a:p>
        </p:txBody>
      </p:sp>
      <p:pic>
        <p:nvPicPr>
          <p:cNvPr descr="../images/06/raffa0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85800" y="1600200"/>
            <a:ext cx="7772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Abstract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paper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Confusion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(4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6)</a:t>
            </a:r>
          </a:p>
        </p:txBody>
      </p:sp>
      <p:pic>
        <p:nvPicPr>
          <p:cNvPr descr="../images/06/raffa03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85800" y="1600200"/>
            <a:ext cx="7785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Abstract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paper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Confusion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(5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6)</a:t>
            </a:r>
          </a:p>
        </p:txBody>
      </p:sp>
      <p:pic>
        <p:nvPicPr>
          <p:cNvPr descr="../images/06/raffa04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85800" y="1600200"/>
            <a:ext cx="7785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Abstract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paper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Confusion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(6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6)</a:t>
            </a:r>
          </a:p>
        </p:txBody>
      </p:sp>
      <p:pic>
        <p:nvPicPr>
          <p:cNvPr descr="../images/06/raffa05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85800" y="1600200"/>
            <a:ext cx="7785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Abstract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paper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Causation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observational</a:t>
            </a:r>
            <a:r>
              <a:rPr/>
              <a:t> </a:t>
            </a:r>
            <a:r>
              <a:rPr/>
              <a:t>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Observational designs CAN establish a causal relationship</a:t>
            </a:r>
          </a:p>
          <a:p>
            <a:pPr lvl="2"/>
            <a:r>
              <a:rPr/>
              <a:t>Just requires more work</a:t>
            </a:r>
          </a:p>
          <a:p>
            <a:pPr lvl="2"/>
            <a:r>
              <a:rPr/>
              <a:t>Control for confounding</a:t>
            </a:r>
          </a:p>
          <a:p>
            <a:pPr lvl="2"/>
            <a:r>
              <a:rPr/>
              <a:t>Bring in external evidence</a:t>
            </a:r>
          </a:p>
          <a:p>
            <a:pPr lvl="1"/>
            <a:r>
              <a:rPr/>
              <a:t>Hill’s nine criteria (strength, consistency, specificity, temporality, biological gradient, plausibility, experiment, analogy)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Hill’s</a:t>
            </a:r>
            <a:r>
              <a:rPr/>
              <a:t> </a:t>
            </a:r>
            <a:r>
              <a:rPr/>
              <a:t>criteria</a:t>
            </a:r>
            <a:r>
              <a:rPr/>
              <a:t> </a:t>
            </a:r>
            <a:r>
              <a:rPr/>
              <a:t>(1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Strength</a:t>
            </a:r>
          </a:p>
          <a:p>
            <a:pPr lvl="2"/>
            <a:r>
              <a:rPr/>
              <a:t>Large effects can only be overturned by large confounders.</a:t>
            </a:r>
          </a:p>
          <a:p>
            <a:pPr lvl="2"/>
            <a:r>
              <a:rPr/>
              <a:t>Weak effects can still be real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Hill’s</a:t>
            </a:r>
            <a:r>
              <a:rPr/>
              <a:t> </a:t>
            </a:r>
            <a:r>
              <a:rPr/>
              <a:t>criteria</a:t>
            </a:r>
            <a:r>
              <a:rPr/>
              <a:t> </a:t>
            </a:r>
            <a:r>
              <a:rPr/>
              <a:t>(2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Consistency</a:t>
            </a:r>
          </a:p>
          <a:p>
            <a:pPr lvl="2"/>
            <a:r>
              <a:rPr/>
              <a:t>Replication across DIFFERENT study types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Hill’s</a:t>
            </a:r>
            <a:r>
              <a:rPr/>
              <a:t> </a:t>
            </a:r>
            <a:r>
              <a:rPr/>
              <a:t>criteria</a:t>
            </a:r>
            <a:r>
              <a:rPr/>
              <a:t> </a:t>
            </a:r>
            <a:r>
              <a:rPr/>
              <a:t>(3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Specificity</a:t>
            </a:r>
          </a:p>
          <a:p>
            <a:pPr lvl="2"/>
            <a:r>
              <a:rPr/>
              <a:t>Multiple cures or common bias?</a:t>
            </a:r>
          </a:p>
          <a:p>
            <a:pPr lvl="2"/>
            <a:r>
              <a:rPr/>
              <a:t>Deliberate inclusion of negative outcomes</a:t>
            </a:r>
          </a:p>
          <a:p>
            <a:pPr lvl="2"/>
            <a:r>
              <a:rPr/>
              <a:t>Exceptions: aspirin, smoking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Combining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Third “V” in volume, velocity, and variety</a:t>
            </a:r>
          </a:p>
          <a:p>
            <a:pPr lvl="1"/>
            <a:r>
              <a:rPr/>
              <a:t>Not the same as systematic overview, think “mash-up”</a:t>
            </a:r>
          </a:p>
          <a:p>
            <a:pPr lvl="1"/>
            <a:r>
              <a:rPr/>
              <a:t>Examples</a:t>
            </a:r>
          </a:p>
          <a:p>
            <a:pPr lvl="2"/>
            <a:r>
              <a:rPr/>
              <a:t>Black box warnings and prescription use</a:t>
            </a:r>
          </a:p>
          <a:p>
            <a:pPr lvl="2"/>
            <a:r>
              <a:rPr/>
              <a:t>Staffing levels and patient complaints</a:t>
            </a:r>
          </a:p>
          <a:p>
            <a:pPr lvl="2"/>
            <a:r>
              <a:rPr/>
              <a:t>Pediatric asthma visits and housing survey</a:t>
            </a:r>
          </a:p>
        </p:txBody>
      </p:sp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Hill’s</a:t>
            </a:r>
            <a:r>
              <a:rPr/>
              <a:t> </a:t>
            </a:r>
            <a:r>
              <a:rPr/>
              <a:t>criteria</a:t>
            </a:r>
            <a:r>
              <a:rPr/>
              <a:t> </a:t>
            </a:r>
            <a:r>
              <a:rPr/>
              <a:t>(4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Temporality</a:t>
            </a:r>
          </a:p>
          <a:p>
            <a:pPr lvl="2"/>
            <a:r>
              <a:rPr/>
              <a:t>A has to precede B to be a cause</a:t>
            </a:r>
          </a:p>
          <a:p>
            <a:pPr lvl="2"/>
            <a:r>
              <a:rPr/>
              <a:t>Advantage of prospective studies</a:t>
            </a:r>
          </a:p>
          <a:p>
            <a:pPr lvl="2"/>
            <a:r>
              <a:rPr/>
              <a:t>Difficult for long latency diseases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Hill’s</a:t>
            </a:r>
            <a:r>
              <a:rPr/>
              <a:t> </a:t>
            </a:r>
            <a:r>
              <a:rPr/>
              <a:t>criteria</a:t>
            </a:r>
            <a:r>
              <a:rPr/>
              <a:t> </a:t>
            </a:r>
            <a:r>
              <a:rPr/>
              <a:t>(5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Biological gradient</a:t>
            </a:r>
          </a:p>
          <a:p>
            <a:pPr lvl="2"/>
            <a:r>
              <a:rPr/>
              <a:t>Dose response relationship</a:t>
            </a:r>
          </a:p>
          <a:p>
            <a:pPr lvl="2"/>
            <a:r>
              <a:rPr/>
              <a:t>Rule out some, but not all confounders</a:t>
            </a:r>
          </a:p>
          <a:p>
            <a:pPr lvl="2"/>
            <a:r>
              <a:rPr/>
              <a:t>Hormesis and other patterns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Hill’s</a:t>
            </a:r>
            <a:r>
              <a:rPr/>
              <a:t> </a:t>
            </a:r>
            <a:r>
              <a:rPr/>
              <a:t>criteria</a:t>
            </a:r>
            <a:r>
              <a:rPr/>
              <a:t> </a:t>
            </a:r>
            <a:r>
              <a:rPr/>
              <a:t>(6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Plausibility</a:t>
            </a:r>
          </a:p>
          <a:p>
            <a:pPr lvl="2"/>
            <a:r>
              <a:rPr/>
              <a:t>Biological mechanism</a:t>
            </a:r>
          </a:p>
          <a:p>
            <a:pPr lvl="2"/>
            <a:r>
              <a:rPr/>
              <a:t>Dependent on current state of knowledge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Hill’s</a:t>
            </a:r>
            <a:r>
              <a:rPr/>
              <a:t> </a:t>
            </a:r>
            <a:r>
              <a:rPr/>
              <a:t>criteria</a:t>
            </a:r>
            <a:r>
              <a:rPr/>
              <a:t> </a:t>
            </a:r>
            <a:r>
              <a:rPr/>
              <a:t>(7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Coherence</a:t>
            </a:r>
          </a:p>
          <a:p>
            <a:pPr lvl="2"/>
            <a:r>
              <a:rPr/>
              <a:t>Follows natural history</a:t>
            </a:r>
          </a:p>
          <a:p>
            <a:pPr lvl="2"/>
            <a:r>
              <a:rPr/>
              <a:t>Consistent with biology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Hill’s</a:t>
            </a:r>
            <a:r>
              <a:rPr/>
              <a:t> </a:t>
            </a:r>
            <a:r>
              <a:rPr/>
              <a:t>criteria</a:t>
            </a:r>
            <a:r>
              <a:rPr/>
              <a:t> </a:t>
            </a:r>
            <a:r>
              <a:rPr/>
              <a:t>(8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Experiment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Hill’s</a:t>
            </a:r>
            <a:r>
              <a:rPr/>
              <a:t> </a:t>
            </a:r>
            <a:r>
              <a:rPr/>
              <a:t>criteria</a:t>
            </a:r>
            <a:r>
              <a:rPr/>
              <a:t> </a:t>
            </a:r>
            <a:r>
              <a:rPr/>
              <a:t>(9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Analogy</a:t>
            </a:r>
          </a:p>
          <a:p>
            <a:pPr lvl="2"/>
            <a:r>
              <a:rPr/>
              <a:t>Similar to coherence?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Qualitative</a:t>
            </a:r>
            <a:r>
              <a:rPr/>
              <a:t> </a:t>
            </a:r>
            <a:r>
              <a:rPr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Qualitative – 5 main approaches</a:t>
            </a:r>
          </a:p>
          <a:p>
            <a:pPr lvl="2"/>
            <a:r>
              <a:rPr/>
              <a:t>Phenomenology</a:t>
            </a:r>
          </a:p>
          <a:p>
            <a:pPr lvl="2"/>
            <a:r>
              <a:rPr/>
              <a:t>Grounded theory</a:t>
            </a:r>
          </a:p>
          <a:p>
            <a:pPr lvl="2"/>
            <a:r>
              <a:rPr/>
              <a:t>Ethnography</a:t>
            </a:r>
          </a:p>
          <a:p>
            <a:pPr lvl="2"/>
            <a:r>
              <a:rPr/>
              <a:t>Case study</a:t>
            </a:r>
          </a:p>
          <a:p>
            <a:pPr lvl="2"/>
            <a:r>
              <a:rPr/>
              <a:t>Narrative</a:t>
            </a:r>
          </a:p>
          <a:p>
            <a:pPr lvl="1"/>
            <a:r>
              <a:rPr/>
              <a:t>Relies on a constructivist philosophy</a:t>
            </a:r>
          </a:p>
          <a:p>
            <a:pPr lvl="2"/>
            <a:r>
              <a:rPr/>
              <a:t>Rejection of the single reality of positivism</a:t>
            </a:r>
          </a:p>
          <a:p>
            <a:pPr lvl="2"/>
            <a:r>
              <a:rPr/>
              <a:t>Research protocol adapts as new information emerges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Qualitative</a:t>
            </a:r>
            <a:r>
              <a:rPr/>
              <a:t> </a:t>
            </a:r>
            <a:r>
              <a:rPr/>
              <a:t>research:</a:t>
            </a:r>
            <a:r>
              <a:rPr/>
              <a:t> </a:t>
            </a:r>
            <a:r>
              <a:rPr/>
              <a:t>phenomenology</a:t>
            </a:r>
            <a:r>
              <a:rPr/>
              <a:t> </a:t>
            </a:r>
            <a:r>
              <a:rPr/>
              <a:t>(1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Phenomenom: “an observable fact or event” (Merriam-Webster)</a:t>
            </a:r>
          </a:p>
          <a:p>
            <a:pPr lvl="2"/>
            <a:r>
              <a:rPr/>
              <a:t>What meaning do people place on this fact or event?</a:t>
            </a:r>
          </a:p>
          <a:p>
            <a:pPr lvl="2"/>
            <a:r>
              <a:rPr/>
              <a:t>How do people construct their own reality around certain events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Qualitative</a:t>
            </a:r>
            <a:r>
              <a:rPr/>
              <a:t> </a:t>
            </a:r>
            <a:r>
              <a:rPr/>
              <a:t>research:</a:t>
            </a:r>
            <a:r>
              <a:rPr/>
              <a:t> </a:t>
            </a:r>
            <a:r>
              <a:rPr/>
              <a:t>phenomenology</a:t>
            </a:r>
            <a:r>
              <a:rPr/>
              <a:t> </a:t>
            </a:r>
            <a:r>
              <a:rPr/>
              <a:t>(2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pic>
        <p:nvPicPr>
          <p:cNvPr descr="../images/06/pallesen0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943100"/>
            <a:ext cx="8229600" cy="3327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Pallesen</a:t>
            </a:r>
            <a:r>
              <a:rPr/>
              <a:t> </a:t>
            </a:r>
            <a:r>
              <a:rPr/>
              <a:t>2019</a:t>
            </a:r>
            <a:r>
              <a:rPr/>
              <a:t> </a:t>
            </a:r>
            <a:r>
              <a:rPr/>
              <a:t>article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Qualitative</a:t>
            </a:r>
            <a:r>
              <a:rPr/>
              <a:t> </a:t>
            </a:r>
            <a:r>
              <a:rPr/>
              <a:t>research:</a:t>
            </a:r>
            <a:r>
              <a:rPr/>
              <a:t> </a:t>
            </a:r>
            <a:r>
              <a:rPr/>
              <a:t>phenomenology</a:t>
            </a:r>
            <a:r>
              <a:rPr/>
              <a:t> </a:t>
            </a:r>
            <a:r>
              <a:rPr/>
              <a:t>(3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pic>
        <p:nvPicPr>
          <p:cNvPr descr="../images/06/pallesen0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2235200"/>
            <a:ext cx="8229600" cy="274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Pallesen</a:t>
            </a:r>
            <a:r>
              <a:rPr/>
              <a:t> </a:t>
            </a:r>
            <a:r>
              <a:rPr/>
              <a:t>2019</a:t>
            </a:r>
            <a:r>
              <a:rPr/>
              <a:t> </a:t>
            </a:r>
            <a:r>
              <a:rPr/>
              <a:t>abstract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Disadvantages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Missing data</a:t>
            </a:r>
          </a:p>
          <a:p>
            <a:pPr lvl="2"/>
            <a:r>
              <a:rPr/>
              <a:t>Variables not collected</a:t>
            </a:r>
          </a:p>
          <a:p>
            <a:pPr lvl="2"/>
            <a:r>
              <a:rPr/>
              <a:t>Specific details not collected</a:t>
            </a:r>
          </a:p>
          <a:p>
            <a:pPr lvl="1"/>
            <a:r>
              <a:rPr/>
              <a:t>Wrong data</a:t>
            </a:r>
          </a:p>
          <a:p>
            <a:pPr lvl="2"/>
            <a:r>
              <a:rPr/>
              <a:t>Wrong time</a:t>
            </a:r>
          </a:p>
          <a:p>
            <a:pPr lvl="2"/>
            <a:r>
              <a:rPr/>
              <a:t>Wrong measures</a:t>
            </a:r>
          </a:p>
          <a:p>
            <a:pPr lvl="1"/>
            <a:r>
              <a:rPr/>
              <a:t>Stale data</a:t>
            </a:r>
          </a:p>
          <a:p>
            <a:pPr lvl="1"/>
            <a:r>
              <a:rPr/>
              <a:t>Unable to fix obvious errors</a:t>
            </a:r>
          </a:p>
        </p:txBody>
      </p:sp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Qualitative</a:t>
            </a:r>
            <a:r>
              <a:rPr/>
              <a:t> </a:t>
            </a:r>
            <a:r>
              <a:rPr/>
              <a:t>research:</a:t>
            </a:r>
            <a:r>
              <a:rPr/>
              <a:t> </a:t>
            </a:r>
            <a:r>
              <a:rPr/>
              <a:t>grounded</a:t>
            </a:r>
            <a:r>
              <a:rPr/>
              <a:t> </a:t>
            </a:r>
            <a:r>
              <a:rPr/>
              <a:t>theory</a:t>
            </a:r>
            <a:r>
              <a:rPr/>
              <a:t> </a:t>
            </a:r>
            <a:r>
              <a:rPr/>
              <a:t>(1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Generate theory from data collected from participants</a:t>
            </a:r>
          </a:p>
          <a:p>
            <a:pPr lvl="2"/>
            <a:r>
              <a:rPr/>
              <a:t>Inferences firmly “grounded” in the data</a:t>
            </a:r>
          </a:p>
          <a:p>
            <a:pPr lvl="2"/>
            <a:r>
              <a:rPr/>
              <a:t>Prior theoretical expectations avoided</a:t>
            </a:r>
          </a:p>
          <a:p>
            <a:pPr lvl="2"/>
            <a:r>
              <a:rPr/>
              <a:t>Sampling proceeds parallel to data collection &amp; analysis</a:t>
            </a:r>
          </a:p>
          <a:p>
            <a:pPr lvl="2"/>
            <a:r>
              <a:rPr/>
              <a:t>Research maintains skepticism, seeks disconfirming examples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Qualitative</a:t>
            </a:r>
            <a:r>
              <a:rPr/>
              <a:t> </a:t>
            </a:r>
            <a:r>
              <a:rPr/>
              <a:t>research:</a:t>
            </a:r>
            <a:r>
              <a:rPr/>
              <a:t> </a:t>
            </a:r>
            <a:r>
              <a:rPr/>
              <a:t>grounded</a:t>
            </a:r>
            <a:r>
              <a:rPr/>
              <a:t> </a:t>
            </a:r>
            <a:r>
              <a:rPr/>
              <a:t>theory</a:t>
            </a:r>
            <a:r>
              <a:rPr/>
              <a:t> </a:t>
            </a:r>
            <a:r>
              <a:rPr/>
              <a:t>(2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pic>
        <p:nvPicPr>
          <p:cNvPr descr="../images/06/greenfield0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778000"/>
            <a:ext cx="8229600" cy="3657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Greenfield</a:t>
            </a:r>
            <a:r>
              <a:rPr/>
              <a:t> </a:t>
            </a:r>
            <a:r>
              <a:rPr/>
              <a:t>2018</a:t>
            </a:r>
            <a:r>
              <a:rPr/>
              <a:t> </a:t>
            </a:r>
            <a:r>
              <a:rPr/>
              <a:t>article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Qualitative</a:t>
            </a:r>
            <a:r>
              <a:rPr/>
              <a:t> </a:t>
            </a:r>
            <a:r>
              <a:rPr/>
              <a:t>research:</a:t>
            </a:r>
            <a:r>
              <a:rPr/>
              <a:t> </a:t>
            </a:r>
            <a:r>
              <a:rPr/>
              <a:t>grounded</a:t>
            </a:r>
            <a:r>
              <a:rPr/>
              <a:t> </a:t>
            </a:r>
            <a:r>
              <a:rPr/>
              <a:t>theory</a:t>
            </a:r>
            <a:r>
              <a:rPr/>
              <a:t> </a:t>
            </a:r>
            <a:r>
              <a:rPr/>
              <a:t>(3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pic>
        <p:nvPicPr>
          <p:cNvPr descr="../images/06/greenfield0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095500" y="1600200"/>
            <a:ext cx="4965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Greenfield</a:t>
            </a:r>
            <a:r>
              <a:rPr/>
              <a:t> </a:t>
            </a:r>
            <a:r>
              <a:rPr/>
              <a:t>2018</a:t>
            </a:r>
            <a:r>
              <a:rPr/>
              <a:t> </a:t>
            </a:r>
            <a:r>
              <a:rPr/>
              <a:t>abstract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Qualitative</a:t>
            </a:r>
            <a:r>
              <a:rPr/>
              <a:t> </a:t>
            </a:r>
            <a:r>
              <a:rPr/>
              <a:t>research:</a:t>
            </a:r>
            <a:r>
              <a:rPr/>
              <a:t> </a:t>
            </a:r>
            <a:r>
              <a:rPr/>
              <a:t>ethnography</a:t>
            </a:r>
            <a:r>
              <a:rPr/>
              <a:t> </a:t>
            </a:r>
            <a:r>
              <a:rPr/>
              <a:t>(1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Study of individuals who share the same culture</a:t>
            </a:r>
          </a:p>
          <a:p>
            <a:pPr lvl="2"/>
            <a:r>
              <a:rPr/>
              <a:t>Methods developed in Sociology/Anthropology</a:t>
            </a:r>
          </a:p>
          <a:p>
            <a:pPr lvl="2"/>
            <a:r>
              <a:rPr/>
              <a:t>Strong emphasis on observation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Qualitative</a:t>
            </a:r>
            <a:r>
              <a:rPr/>
              <a:t> </a:t>
            </a:r>
            <a:r>
              <a:rPr/>
              <a:t>research:</a:t>
            </a:r>
            <a:r>
              <a:rPr/>
              <a:t> </a:t>
            </a:r>
            <a:r>
              <a:rPr/>
              <a:t>ethnography</a:t>
            </a:r>
            <a:r>
              <a:rPr/>
              <a:t> </a:t>
            </a:r>
            <a:r>
              <a:rPr/>
              <a:t>(2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pic>
        <p:nvPicPr>
          <p:cNvPr descr="../images/06/khoei0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46100" y="1600200"/>
            <a:ext cx="8051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Khoei</a:t>
            </a:r>
            <a:r>
              <a:rPr/>
              <a:t> </a:t>
            </a:r>
            <a:r>
              <a:rPr/>
              <a:t>2018</a:t>
            </a:r>
            <a:r>
              <a:rPr/>
              <a:t> </a:t>
            </a:r>
            <a:r>
              <a:rPr/>
              <a:t>article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Qualitative</a:t>
            </a:r>
            <a:r>
              <a:rPr/>
              <a:t> </a:t>
            </a:r>
            <a:r>
              <a:rPr/>
              <a:t>research:</a:t>
            </a:r>
            <a:r>
              <a:rPr/>
              <a:t> </a:t>
            </a:r>
            <a:r>
              <a:rPr/>
              <a:t>ethnography</a:t>
            </a:r>
            <a:r>
              <a:rPr/>
              <a:t> </a:t>
            </a:r>
            <a:r>
              <a:rPr/>
              <a:t>(3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pic>
        <p:nvPicPr>
          <p:cNvPr descr="../images/06/khoei0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62000" y="1600200"/>
            <a:ext cx="76073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Khoei</a:t>
            </a:r>
            <a:r>
              <a:rPr/>
              <a:t> </a:t>
            </a:r>
            <a:r>
              <a:rPr/>
              <a:t>2018</a:t>
            </a:r>
            <a:r>
              <a:rPr/>
              <a:t> </a:t>
            </a:r>
            <a:r>
              <a:rPr/>
              <a:t>abstract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Qualitative</a:t>
            </a:r>
            <a:r>
              <a:rPr/>
              <a:t> </a:t>
            </a:r>
            <a:r>
              <a:rPr/>
              <a:t>research: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(1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 depth examination of a case or series of cases</a:t>
            </a:r>
          </a:p>
          <a:p>
            <a:pPr lvl="2"/>
            <a:r>
              <a:rPr/>
              <a:t>Not the same as a case report</a:t>
            </a:r>
          </a:p>
          <a:p>
            <a:pPr lvl="2"/>
            <a:r>
              <a:rPr/>
              <a:t>Viewed from a variety of lenses</a:t>
            </a:r>
          </a:p>
          <a:p>
            <a:pPr lvl="1"/>
            <a:r>
              <a:rPr/>
              <a:t>Narrow definition</a:t>
            </a:r>
          </a:p>
          <a:p>
            <a:pPr lvl="1"/>
            <a:r>
              <a:rPr/>
              <a:t>Emphasis on unusualness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Qualitative</a:t>
            </a:r>
            <a:r>
              <a:rPr/>
              <a:t> </a:t>
            </a:r>
            <a:r>
              <a:rPr/>
              <a:t>research: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(2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pic>
        <p:nvPicPr>
          <p:cNvPr descr="../images/06/phehlukwayo0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917700"/>
            <a:ext cx="8229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Phehlukwayo</a:t>
            </a:r>
            <a:r>
              <a:rPr/>
              <a:t> </a:t>
            </a:r>
            <a:r>
              <a:rPr/>
              <a:t>2018</a:t>
            </a:r>
            <a:r>
              <a:rPr/>
              <a:t> </a:t>
            </a:r>
            <a:r>
              <a:rPr/>
              <a:t>article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Qualitative</a:t>
            </a:r>
            <a:r>
              <a:rPr/>
              <a:t> </a:t>
            </a:r>
            <a:r>
              <a:rPr/>
              <a:t>research: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(3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pic>
        <p:nvPicPr>
          <p:cNvPr descr="../images/06/phehlukwayo0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765300"/>
            <a:ext cx="8229600" cy="3670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Phehlukwayo</a:t>
            </a:r>
            <a:r>
              <a:rPr/>
              <a:t> </a:t>
            </a:r>
            <a:r>
              <a:rPr/>
              <a:t>2018</a:t>
            </a:r>
            <a:r>
              <a:rPr/>
              <a:t> </a:t>
            </a:r>
            <a:r>
              <a:rPr/>
              <a:t>abstract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Qualitative</a:t>
            </a:r>
            <a:r>
              <a:rPr/>
              <a:t> </a:t>
            </a:r>
            <a:r>
              <a:rPr/>
              <a:t>research:</a:t>
            </a:r>
            <a:r>
              <a:rPr/>
              <a:t> </a:t>
            </a:r>
            <a:r>
              <a:rPr/>
              <a:t>narrative</a:t>
            </a:r>
            <a:r>
              <a:rPr/>
              <a:t> </a:t>
            </a:r>
            <a:r>
              <a:rPr/>
              <a:t>(1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Narrative is a written account of an event</a:t>
            </a:r>
          </a:p>
          <a:p>
            <a:pPr lvl="2"/>
            <a:r>
              <a:rPr/>
              <a:t>Story developed from a variety of perspectives</a:t>
            </a:r>
          </a:p>
          <a:p>
            <a:pPr lvl="2"/>
            <a:r>
              <a:rPr/>
              <a:t>Use interviews, documents, artifacts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Advantages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Time</a:t>
            </a:r>
          </a:p>
          <a:p>
            <a:pPr lvl="1"/>
            <a:r>
              <a:rPr/>
              <a:t>Money</a:t>
            </a:r>
          </a:p>
          <a:p>
            <a:pPr lvl="1"/>
            <a:r>
              <a:rPr/>
              <a:t>Support</a:t>
            </a:r>
          </a:p>
        </p:txBody>
      </p:sp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Qualitative</a:t>
            </a:r>
            <a:r>
              <a:rPr/>
              <a:t> </a:t>
            </a:r>
            <a:r>
              <a:rPr/>
              <a:t>research:</a:t>
            </a:r>
            <a:r>
              <a:rPr/>
              <a:t> </a:t>
            </a:r>
            <a:r>
              <a:rPr/>
              <a:t>narrative</a:t>
            </a:r>
            <a:r>
              <a:rPr/>
              <a:t> </a:t>
            </a:r>
            <a:r>
              <a:rPr/>
              <a:t>(2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pic>
        <p:nvPicPr>
          <p:cNvPr descr="../images/06/nakanishi0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2120900"/>
            <a:ext cx="8229600" cy="2971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Nakanishi</a:t>
            </a:r>
            <a:r>
              <a:rPr/>
              <a:t> </a:t>
            </a:r>
            <a:r>
              <a:rPr/>
              <a:t>2019</a:t>
            </a:r>
            <a:r>
              <a:rPr/>
              <a:t> </a:t>
            </a:r>
            <a:r>
              <a:rPr/>
              <a:t>article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Qualitative</a:t>
            </a:r>
            <a:r>
              <a:rPr/>
              <a:t> </a:t>
            </a:r>
            <a:r>
              <a:rPr/>
              <a:t>research:</a:t>
            </a:r>
            <a:r>
              <a:rPr/>
              <a:t> </a:t>
            </a:r>
            <a:r>
              <a:rPr/>
              <a:t>narrative</a:t>
            </a:r>
            <a:r>
              <a:rPr/>
              <a:t> </a:t>
            </a:r>
            <a:r>
              <a:rPr/>
              <a:t>(3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pic>
        <p:nvPicPr>
          <p:cNvPr descr="../images/06/nakanishi0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35000" y="1600200"/>
            <a:ext cx="7886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Nakanishi</a:t>
            </a:r>
            <a:r>
              <a:rPr/>
              <a:t> </a:t>
            </a:r>
            <a:r>
              <a:rPr/>
              <a:t>2018</a:t>
            </a:r>
            <a:r>
              <a:rPr/>
              <a:t> </a:t>
            </a:r>
            <a:r>
              <a:rPr/>
              <a:t>abstract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Problems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traditional</a:t>
            </a:r>
            <a:r>
              <a:rPr/>
              <a:t> </a:t>
            </a:r>
            <a:r>
              <a:rPr/>
              <a:t>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“Researchers are like mosquitoes; they suck your blood and leave” from Cochran 2008.</a:t>
            </a:r>
          </a:p>
          <a:p>
            <a:pPr lvl="1"/>
            <a:r>
              <a:rPr/>
              <a:t>Harms of research</a:t>
            </a:r>
          </a:p>
          <a:p>
            <a:pPr lvl="2"/>
            <a:r>
              <a:rPr/>
              <a:t>Stigmatization</a:t>
            </a:r>
          </a:p>
          <a:p>
            <a:pPr lvl="2"/>
            <a:r>
              <a:rPr/>
              <a:t>Condescension</a:t>
            </a:r>
          </a:p>
          <a:p>
            <a:pPr lvl="2"/>
            <a:r>
              <a:rPr/>
              <a:t>Reinforcement of stereotypes</a:t>
            </a:r>
          </a:p>
          <a:p>
            <a:pPr lvl="2"/>
            <a:r>
              <a:rPr/>
              <a:t>Cultural insensitivity</a:t>
            </a:r>
          </a:p>
          <a:p>
            <a:pPr lvl="2"/>
            <a:r>
              <a:rPr/>
              <a:t>Failure to respect community standards</a:t>
            </a:r>
          </a:p>
          <a:p>
            <a:pPr lvl="2"/>
            <a:r>
              <a:rPr/>
              <a:t>Abandonment when the research is done</a:t>
            </a:r>
          </a:p>
          <a:p>
            <a:pPr lvl="2"/>
            <a:r>
              <a:rPr/>
              <a:t>Deception about true research purpose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Participatory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(CBPR)?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Designed in collaboration with the people being researched</a:t>
            </a:r>
          </a:p>
          <a:p>
            <a:pPr lvl="1"/>
            <a:r>
              <a:rPr/>
              <a:t>Also known as Participatory Action Research (PAR)</a:t>
            </a:r>
          </a:p>
          <a:p>
            <a:pPr lvl="1"/>
            <a:r>
              <a:rPr/>
              <a:t>Not restricted to any research methodology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Disadvantages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CBPR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Designed in collaboration with the people being researched</a:t>
            </a:r>
          </a:p>
          <a:p>
            <a:pPr lvl="1"/>
            <a:r>
              <a:rPr/>
              <a:t>Also known as Participatory Action Research (PAR)</a:t>
            </a:r>
          </a:p>
          <a:p>
            <a:pPr lvl="1"/>
            <a:r>
              <a:rPr/>
              <a:t>Not restricted to any particular research methodology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Advantages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CBPR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Advantages to you, the researcher</a:t>
            </a:r>
          </a:p>
          <a:p>
            <a:pPr lvl="2"/>
            <a:r>
              <a:rPr/>
              <a:t>Precisely targeted intervention</a:t>
            </a:r>
          </a:p>
          <a:p>
            <a:pPr lvl="2"/>
            <a:r>
              <a:rPr/>
              <a:t>Improved participation rate</a:t>
            </a:r>
          </a:p>
          <a:p>
            <a:pPr lvl="2"/>
            <a:r>
              <a:rPr/>
              <a:t>Greater generalizability</a:t>
            </a:r>
          </a:p>
          <a:p>
            <a:pPr lvl="1"/>
            <a:r>
              <a:rPr/>
              <a:t>Advantages to the community</a:t>
            </a:r>
          </a:p>
          <a:p>
            <a:pPr lvl="2"/>
            <a:r>
              <a:rPr/>
              <a:t>Sustainability</a:t>
            </a:r>
          </a:p>
          <a:p>
            <a:pPr lvl="2"/>
            <a:r>
              <a:rPr/>
              <a:t>Greater community capacity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Getting</a:t>
            </a:r>
            <a:r>
              <a:rPr/>
              <a:t> </a:t>
            </a:r>
            <a:r>
              <a:rPr/>
              <a:t>started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CBPR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Pick a problem</a:t>
            </a:r>
          </a:p>
          <a:p>
            <a:pPr lvl="2"/>
            <a:r>
              <a:rPr/>
              <a:t>Simple</a:t>
            </a:r>
          </a:p>
          <a:p>
            <a:pPr lvl="2"/>
            <a:r>
              <a:rPr/>
              <a:t>Important</a:t>
            </a:r>
          </a:p>
          <a:p>
            <a:pPr lvl="2"/>
            <a:r>
              <a:rPr/>
              <a:t>Needed</a:t>
            </a:r>
          </a:p>
          <a:p>
            <a:pPr lvl="1"/>
            <a:r>
              <a:rPr/>
              <a:t>Ideal settings</a:t>
            </a:r>
          </a:p>
          <a:p>
            <a:pPr lvl="2"/>
            <a:r>
              <a:rPr/>
              <a:t>Health disparities</a:t>
            </a:r>
          </a:p>
          <a:p>
            <a:pPr lvl="2"/>
            <a:r>
              <a:rPr/>
              <a:t>Complex interventions</a:t>
            </a:r>
          </a:p>
          <a:p>
            <a:pPr lvl="1"/>
            <a:r>
              <a:rPr/>
              <a:t>Identify resources</a:t>
            </a:r>
          </a:p>
          <a:p>
            <a:pPr lvl="1"/>
            <a:r>
              <a:rPr/>
              <a:t>Keep an open mind</a:t>
            </a:r>
          </a:p>
          <a:p>
            <a:pPr lvl="1"/>
            <a:r>
              <a:rPr/>
              <a:t>Be willing to compromise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Emphasize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strengths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Things you know that they don’t</a:t>
            </a:r>
          </a:p>
          <a:p>
            <a:pPr lvl="2"/>
            <a:r>
              <a:rPr/>
              <a:t>Existing research evidence</a:t>
            </a:r>
          </a:p>
          <a:p>
            <a:pPr lvl="2"/>
            <a:r>
              <a:rPr/>
              <a:t>Ability to diagnose</a:t>
            </a:r>
          </a:p>
          <a:p>
            <a:pPr lvl="2"/>
            <a:r>
              <a:rPr/>
              <a:t>Natural course and history of disease</a:t>
            </a:r>
          </a:p>
          <a:p>
            <a:pPr lvl="2"/>
            <a:r>
              <a:rPr/>
              <a:t>How to measure</a:t>
            </a:r>
          </a:p>
          <a:p>
            <a:pPr lvl="2"/>
            <a:r>
              <a:rPr/>
              <a:t>Research standards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Understand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strengths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Things that they know that you don’t</a:t>
            </a:r>
          </a:p>
          <a:p>
            <a:pPr lvl="2"/>
            <a:r>
              <a:rPr/>
              <a:t>Specific needs of their community</a:t>
            </a:r>
          </a:p>
          <a:p>
            <a:pPr lvl="2"/>
            <a:r>
              <a:rPr/>
              <a:t>Where to find research volunteers</a:t>
            </a:r>
          </a:p>
          <a:p>
            <a:pPr lvl="2"/>
            <a:r>
              <a:rPr/>
              <a:t>What they will and will not tolerate</a:t>
            </a:r>
          </a:p>
          <a:p>
            <a:pPr lvl="2"/>
            <a:r>
              <a:rPr/>
              <a:t>How to tweak an intervention</a:t>
            </a:r>
          </a:p>
          <a:p>
            <a:pPr lvl="2"/>
            <a:r>
              <a:rPr/>
              <a:t>Pragmatic advice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Two</a:t>
            </a:r>
            <a:r>
              <a:rPr/>
              <a:t> </a:t>
            </a:r>
            <a:r>
              <a:rPr/>
              <a:t>types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Individual</a:t>
            </a:r>
          </a:p>
          <a:p>
            <a:pPr lvl="2"/>
            <a:r>
              <a:rPr/>
              <a:t>More analysis options</a:t>
            </a:r>
          </a:p>
          <a:p>
            <a:pPr lvl="2"/>
            <a:r>
              <a:rPr/>
              <a:t>Privacy concerns</a:t>
            </a:r>
          </a:p>
          <a:p>
            <a:pPr lvl="1"/>
            <a:r>
              <a:rPr/>
              <a:t>Aggregate</a:t>
            </a:r>
          </a:p>
          <a:p>
            <a:pPr lvl="2"/>
            <a:r>
              <a:rPr/>
              <a:t>Mixture of apples and oranges</a:t>
            </a:r>
          </a:p>
          <a:p>
            <a:pPr lvl="2"/>
            <a:r>
              <a:rPr/>
              <a:t>Problems with the ecologic fallacy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6 - Non-experimental studies</dc:title>
  <dc:creator>Steve Simon</dc:creator>
  <cp:keywords/>
  <dcterms:created xsi:type="dcterms:W3CDTF">2020-02-21T22:11:10Z</dcterms:created>
  <dcterms:modified xsi:type="dcterms:W3CDTF">2020-02-21T22:11:10Z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/>
  </property>
</Properties>
</file>